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403" r:id="rId5"/>
    <p:sldId id="402" r:id="rId6"/>
    <p:sldId id="437" r:id="rId7"/>
    <p:sldId id="481" r:id="rId8"/>
    <p:sldId id="482" r:id="rId9"/>
    <p:sldId id="483" r:id="rId10"/>
    <p:sldId id="486" r:id="rId11"/>
    <p:sldId id="516" r:id="rId12"/>
    <p:sldId id="517" r:id="rId13"/>
    <p:sldId id="3145" r:id="rId14"/>
    <p:sldId id="506" r:id="rId15"/>
    <p:sldId id="3147" r:id="rId16"/>
    <p:sldId id="3146" r:id="rId17"/>
    <p:sldId id="3148" r:id="rId18"/>
    <p:sldId id="3149" r:id="rId19"/>
    <p:sldId id="3150" r:id="rId20"/>
    <p:sldId id="3151" r:id="rId21"/>
    <p:sldId id="3152" r:id="rId22"/>
    <p:sldId id="488" r:id="rId23"/>
    <p:sldId id="513" r:id="rId24"/>
    <p:sldId id="495" r:id="rId25"/>
    <p:sldId id="3153" r:id="rId26"/>
    <p:sldId id="515" r:id="rId27"/>
    <p:sldId id="275" r:id="rId28"/>
    <p:sldId id="485"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LIFAJ Simon (RTD)" initials="TS(" lastIdx="1" clrIdx="0"/>
  <p:cmAuthor id="2" name="ZIAKAS Konstantinos (RTD)" initials="Z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2EA2"/>
    <a:srgbClr val="580B95"/>
    <a:srgbClr val="B0D10E"/>
    <a:srgbClr val="9BD4F0"/>
    <a:srgbClr val="A2D5D0"/>
    <a:srgbClr val="FFFFFF"/>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9" autoAdjust="0"/>
    <p:restoredTop sz="97455" autoAdjust="0"/>
  </p:normalViewPr>
  <p:slideViewPr>
    <p:cSldViewPr snapToGrid="0">
      <p:cViewPr varScale="1">
        <p:scale>
          <a:sx n="63" d="100"/>
          <a:sy n="63" d="100"/>
        </p:scale>
        <p:origin x="840" y="56"/>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C14BB-60AC-4B8D-A077-2D1195426255}" type="doc">
      <dgm:prSet loTypeId="urn:diagrams.loki3.com/BracketList+Icon#1" loCatId="list" qsTypeId="urn:microsoft.com/office/officeart/2005/8/quickstyle/simple1" qsCatId="simple" csTypeId="urn:microsoft.com/office/officeart/2005/8/colors/accent1_5" csCatId="accent1" phldr="1"/>
      <dgm:spPr/>
      <dgm:t>
        <a:bodyPr/>
        <a:lstStyle/>
        <a:p>
          <a:endParaRPr lang="pt-PT"/>
        </a:p>
      </dgm:t>
    </dgm:pt>
    <dgm:pt modelId="{AEC7EC06-7BF3-4537-948F-4D4CE7CB2AB3}">
      <dgm:prSet phldrT="[Texto]" custT="1"/>
      <dgm:spPr>
        <a:xfrm>
          <a:off x="0" y="479812"/>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A </a:t>
          </a:r>
          <a:r>
            <a:rPr lang="en-US" sz="1800" dirty="0">
              <a:solidFill>
                <a:srgbClr val="3F3F3F">
                  <a:hueOff val="0"/>
                  <a:satOff val="0"/>
                  <a:lumOff val="0"/>
                  <a:alphaOff val="0"/>
                </a:srgbClr>
              </a:solidFill>
              <a:latin typeface="Arial"/>
              <a:ea typeface="+mn-ea"/>
              <a:cs typeface="+mn-cs"/>
            </a:rPr>
            <a:t>(online form)</a:t>
          </a:r>
          <a:endParaRPr lang="pt-PT" sz="1800" dirty="0">
            <a:solidFill>
              <a:srgbClr val="3F3F3F">
                <a:hueOff val="0"/>
                <a:satOff val="0"/>
                <a:lumOff val="0"/>
                <a:alphaOff val="0"/>
              </a:srgbClr>
            </a:solidFill>
            <a:latin typeface="Arial"/>
            <a:ea typeface="+mn-ea"/>
            <a:cs typeface="+mn-cs"/>
          </a:endParaRPr>
        </a:p>
      </dgm:t>
    </dgm:pt>
    <dgm:pt modelId="{0B2024D2-4222-416E-9D0D-AA5816C0FBDD}" type="parTrans" cxnId="{2BC52ABA-40F9-45CE-ADBE-D1CA5B042BC4}">
      <dgm:prSet/>
      <dgm:spPr/>
      <dgm:t>
        <a:bodyPr/>
        <a:lstStyle/>
        <a:p>
          <a:endParaRPr lang="pt-PT" sz="1600"/>
        </a:p>
      </dgm:t>
    </dgm:pt>
    <dgm:pt modelId="{EC27E738-6668-4795-97FB-06D37D48F0AC}" type="sibTrans" cxnId="{2BC52ABA-40F9-45CE-ADBE-D1CA5B042BC4}">
      <dgm:prSet/>
      <dgm:spPr/>
      <dgm:t>
        <a:bodyPr/>
        <a:lstStyle/>
        <a:p>
          <a:endParaRPr lang="pt-PT" sz="1600"/>
        </a:p>
      </dgm:t>
    </dgm:pt>
    <dgm:pt modelId="{A8A3B8B3-FE93-49DF-9179-F68675E06908}">
      <dgm:prSet phldrT="[Texto]" custT="1"/>
      <dgm:spPr>
        <a:xfrm>
          <a:off x="2731007" y="479812"/>
          <a:ext cx="5803392" cy="1287000"/>
        </a:xfr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sz="2400" b="0" i="0" dirty="0">
              <a:solidFill>
                <a:sysClr val="window" lastClr="FFFFFF"/>
              </a:solidFill>
              <a:latin typeface="Arial"/>
              <a:ea typeface="+mn-ea"/>
              <a:cs typeface="+mn-cs"/>
            </a:rPr>
            <a:t>Administrative forms</a:t>
          </a:r>
          <a:endParaRPr lang="pt-PT" sz="2400" b="0" i="0" dirty="0">
            <a:solidFill>
              <a:sysClr val="window" lastClr="FFFFFF"/>
            </a:solidFill>
            <a:latin typeface="Arial"/>
            <a:ea typeface="+mn-ea"/>
            <a:cs typeface="+mn-cs"/>
          </a:endParaRPr>
        </a:p>
      </dgm:t>
    </dgm:pt>
    <dgm:pt modelId="{FD62E5A6-030A-4D81-9CF2-9134CE33FE21}" type="parTrans" cxnId="{E30E16FB-8694-4AED-9FE2-6694EFE75A18}">
      <dgm:prSet/>
      <dgm:spPr/>
      <dgm:t>
        <a:bodyPr/>
        <a:lstStyle/>
        <a:p>
          <a:endParaRPr lang="pt-PT" sz="1600"/>
        </a:p>
      </dgm:t>
    </dgm:pt>
    <dgm:pt modelId="{C746299E-283D-4D90-B4D0-36458822AB3C}" type="sibTrans" cxnId="{E30E16FB-8694-4AED-9FE2-6694EFE75A18}">
      <dgm:prSet/>
      <dgm:spPr/>
      <dgm:t>
        <a:bodyPr/>
        <a:lstStyle/>
        <a:p>
          <a:endParaRPr lang="pt-PT" sz="1600"/>
        </a:p>
      </dgm:t>
    </dgm:pt>
    <dgm:pt modelId="{A5F88E68-522D-4B5B-BDCB-9B2C5C7322DA}">
      <dgm:prSet phldrT="[Texto]" custT="1"/>
      <dgm:spPr>
        <a:xfrm>
          <a:off x="0" y="2403000"/>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B </a:t>
          </a:r>
        </a:p>
        <a:p>
          <a:pPr algn="ctr"/>
          <a:r>
            <a:rPr lang="en-US" sz="1800" dirty="0">
              <a:solidFill>
                <a:srgbClr val="3F3F3F">
                  <a:hueOff val="0"/>
                  <a:satOff val="0"/>
                  <a:lumOff val="0"/>
                  <a:alphaOff val="0"/>
                </a:srgbClr>
              </a:solidFill>
              <a:latin typeface="Arial"/>
              <a:ea typeface="+mn-ea"/>
              <a:cs typeface="+mn-cs"/>
            </a:rPr>
            <a:t>(to be uploaded as pdf PDF)</a:t>
          </a:r>
          <a:endParaRPr lang="pt-PT" sz="1800" dirty="0">
            <a:solidFill>
              <a:srgbClr val="3F3F3F">
                <a:hueOff val="0"/>
                <a:satOff val="0"/>
                <a:lumOff val="0"/>
                <a:alphaOff val="0"/>
              </a:srgbClr>
            </a:solidFill>
            <a:latin typeface="Arial"/>
            <a:ea typeface="+mn-ea"/>
            <a:cs typeface="+mn-cs"/>
          </a:endParaRPr>
        </a:p>
      </dgm:t>
    </dgm:pt>
    <dgm:pt modelId="{743AEBA5-8950-4D45-84A8-4B9A1109152B}" type="parTrans" cxnId="{7E4A1CB1-6329-4181-894B-0BECCED3BAD9}">
      <dgm:prSet/>
      <dgm:spPr/>
      <dgm:t>
        <a:bodyPr/>
        <a:lstStyle/>
        <a:p>
          <a:endParaRPr lang="pt-PT" sz="1600"/>
        </a:p>
      </dgm:t>
    </dgm:pt>
    <dgm:pt modelId="{7FBD3DB5-7D1B-4144-A8E3-6AB2DFDB726F}" type="sibTrans" cxnId="{7E4A1CB1-6329-4181-894B-0BECCED3BAD9}">
      <dgm:prSet/>
      <dgm:spPr/>
      <dgm:t>
        <a:bodyPr/>
        <a:lstStyle/>
        <a:p>
          <a:endParaRPr lang="pt-PT" sz="1600"/>
        </a:p>
      </dgm:t>
    </dgm:pt>
    <dgm:pt modelId="{C16D9694-C2DF-4BE0-8838-228CCC12ACF7}">
      <dgm:prSet phldrT="[Texto]"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rgbClr val="FF0000"/>
              </a:solidFill>
              <a:latin typeface="Arial"/>
              <a:ea typeface="+mn-ea"/>
              <a:cs typeface="+mn-cs"/>
            </a:rPr>
            <a:t>Excellence </a:t>
          </a:r>
          <a:endParaRPr lang="pt-PT" sz="2400" b="0" dirty="0">
            <a:solidFill>
              <a:srgbClr val="FF0000"/>
            </a:solidFill>
            <a:latin typeface="Arial"/>
            <a:ea typeface="+mn-ea"/>
            <a:cs typeface="+mn-cs"/>
          </a:endParaRPr>
        </a:p>
      </dgm:t>
    </dgm:pt>
    <dgm:pt modelId="{BD1CE65F-5246-4763-908E-75F27B680C57}" type="parTrans" cxnId="{B5837BB2-5FBA-4199-A6DE-A7A78EA6CD27}">
      <dgm:prSet/>
      <dgm:spPr/>
      <dgm:t>
        <a:bodyPr/>
        <a:lstStyle/>
        <a:p>
          <a:endParaRPr lang="pt-PT" sz="1600"/>
        </a:p>
      </dgm:t>
    </dgm:pt>
    <dgm:pt modelId="{9391BCBB-3D11-4736-AC06-CBAF09F0CD27}" type="sibTrans" cxnId="{B5837BB2-5FBA-4199-A6DE-A7A78EA6CD27}">
      <dgm:prSet/>
      <dgm:spPr/>
      <dgm:t>
        <a:bodyPr/>
        <a:lstStyle/>
        <a:p>
          <a:endParaRPr lang="pt-PT" sz="1600"/>
        </a:p>
      </dgm:t>
    </dgm:pt>
    <dgm:pt modelId="{D6963EA9-4662-4D0E-9927-F95C7B2F32CC}">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ysClr val="window" lastClr="FFFFFF"/>
              </a:solidFill>
              <a:latin typeface="Arial"/>
              <a:ea typeface="+mn-ea"/>
              <a:cs typeface="+mn-cs"/>
            </a:rPr>
            <a:t>Impact </a:t>
          </a:r>
        </a:p>
      </dgm:t>
    </dgm:pt>
    <dgm:pt modelId="{14DB5E81-2A50-43E3-805D-985A987A1C95}" type="parTrans" cxnId="{2809EB14-CC17-4619-AF47-0541DFC6DE58}">
      <dgm:prSet/>
      <dgm:spPr/>
      <dgm:t>
        <a:bodyPr/>
        <a:lstStyle/>
        <a:p>
          <a:endParaRPr lang="pt-PT"/>
        </a:p>
      </dgm:t>
    </dgm:pt>
    <dgm:pt modelId="{C674ECA7-D21D-4C6A-8E50-BDE505DD84E2}" type="sibTrans" cxnId="{2809EB14-CC17-4619-AF47-0541DFC6DE58}">
      <dgm:prSet/>
      <dgm:spPr/>
      <dgm:t>
        <a:bodyPr/>
        <a:lstStyle/>
        <a:p>
          <a:endParaRPr lang="pt-PT"/>
        </a:p>
      </dgm:t>
    </dgm:pt>
    <dgm:pt modelId="{B76B9A87-9891-4B7F-BC56-8A96306E5E07}">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chemeClr val="tx2"/>
              </a:solidFill>
              <a:latin typeface="Arial"/>
              <a:ea typeface="+mn-ea"/>
              <a:cs typeface="+mn-cs"/>
            </a:rPr>
            <a:t>Quality and efficiency of implementation</a:t>
          </a:r>
        </a:p>
      </dgm:t>
    </dgm:pt>
    <dgm:pt modelId="{473850FB-D8D4-4532-8E04-3C3A27EF11DC}" type="parTrans" cxnId="{18934CE0-75FD-439F-96CB-43A5446164CC}">
      <dgm:prSet/>
      <dgm:spPr/>
      <dgm:t>
        <a:bodyPr/>
        <a:lstStyle/>
        <a:p>
          <a:endParaRPr lang="pt-PT"/>
        </a:p>
      </dgm:t>
    </dgm:pt>
    <dgm:pt modelId="{4403E159-8743-4AC6-B0F5-15998BB8D949}" type="sibTrans" cxnId="{18934CE0-75FD-439F-96CB-43A5446164CC}">
      <dgm:prSet/>
      <dgm:spPr/>
      <dgm:t>
        <a:bodyPr/>
        <a:lstStyle/>
        <a:p>
          <a:endParaRPr lang="pt-PT"/>
        </a:p>
      </dgm:t>
    </dgm:pt>
    <dgm:pt modelId="{398BD1B8-AE03-4360-A489-6E13E50473ED}">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None/>
          </a:pPr>
          <a:r>
            <a:rPr lang="en-US" sz="1600" b="0" dirty="0">
              <a:solidFill>
                <a:schemeClr val="tx1">
                  <a:lumMod val="50000"/>
                </a:schemeClr>
              </a:solidFill>
              <a:latin typeface="Arial"/>
              <a:ea typeface="+mn-ea"/>
              <a:cs typeface="+mn-cs"/>
            </a:rPr>
            <a:t>-&gt;additional Annex with information on financial support to third parties (if applicable)</a:t>
          </a:r>
        </a:p>
      </dgm:t>
    </dgm:pt>
    <dgm:pt modelId="{109FB10A-2913-4040-986E-D21E835CD0DF}" type="parTrans" cxnId="{E692AACF-D7D1-481B-8147-2AB6D779D467}">
      <dgm:prSet/>
      <dgm:spPr/>
      <dgm:t>
        <a:bodyPr/>
        <a:lstStyle/>
        <a:p>
          <a:endParaRPr lang="de-DE"/>
        </a:p>
      </dgm:t>
    </dgm:pt>
    <dgm:pt modelId="{3B00A16E-1A3E-4724-AD4F-11DF2CC1A80E}" type="sibTrans" cxnId="{E692AACF-D7D1-481B-8147-2AB6D779D467}">
      <dgm:prSet/>
      <dgm:spPr/>
      <dgm:t>
        <a:bodyPr/>
        <a:lstStyle/>
        <a:p>
          <a:endParaRPr lang="de-DE"/>
        </a:p>
      </dgm:t>
    </dgm:pt>
    <dgm:pt modelId="{B7C0AF9F-7B47-4D07-A5CB-C68BB5DE044F}" type="pres">
      <dgm:prSet presAssocID="{907C14BB-60AC-4B8D-A077-2D1195426255}" presName="Name0" presStyleCnt="0">
        <dgm:presLayoutVars>
          <dgm:dir/>
          <dgm:animLvl val="lvl"/>
          <dgm:resizeHandles val="exact"/>
        </dgm:presLayoutVars>
      </dgm:prSet>
      <dgm:spPr/>
    </dgm:pt>
    <dgm:pt modelId="{3BE640A1-10CF-489B-9866-D5840F88CD12}" type="pres">
      <dgm:prSet presAssocID="{AEC7EC06-7BF3-4537-948F-4D4CE7CB2AB3}" presName="linNode" presStyleCnt="0"/>
      <dgm:spPr/>
    </dgm:pt>
    <dgm:pt modelId="{E99ADE93-6126-4931-AF72-D4CA390318D1}" type="pres">
      <dgm:prSet presAssocID="{AEC7EC06-7BF3-4537-948F-4D4CE7CB2AB3}" presName="parTx" presStyleLbl="revTx" presStyleIdx="0" presStyleCnt="2">
        <dgm:presLayoutVars>
          <dgm:chMax val="1"/>
          <dgm:bulletEnabled val="1"/>
        </dgm:presLayoutVars>
      </dgm:prSet>
      <dgm:spPr>
        <a:prstGeom prst="rect">
          <a:avLst/>
        </a:prstGeom>
      </dgm:spPr>
    </dgm:pt>
    <dgm:pt modelId="{CEF07872-0229-408D-88CB-ADEA4FBEDD83}" type="pres">
      <dgm:prSet presAssocID="{AEC7EC06-7BF3-4537-948F-4D4CE7CB2AB3}" presName="bracket" presStyleLbl="parChTrans1D1" presStyleIdx="0" presStyleCnt="2"/>
      <dgm:spPr>
        <a:xfrm>
          <a:off x="2133599" y="479812"/>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C66CA9C3-CC56-4B95-9BB5-274E0E10D78B}" type="pres">
      <dgm:prSet presAssocID="{AEC7EC06-7BF3-4537-948F-4D4CE7CB2AB3}" presName="spH" presStyleCnt="0"/>
      <dgm:spPr/>
    </dgm:pt>
    <dgm:pt modelId="{C0EBEF00-DA8D-4375-97C2-CDEEA7479D7D}" type="pres">
      <dgm:prSet presAssocID="{AEC7EC06-7BF3-4537-948F-4D4CE7CB2AB3}" presName="desTx" presStyleLbl="node1" presStyleIdx="0" presStyleCnt="2">
        <dgm:presLayoutVars>
          <dgm:bulletEnabled val="1"/>
        </dgm:presLayoutVars>
      </dgm:prSet>
      <dgm:spPr>
        <a:prstGeom prst="rect">
          <a:avLst/>
        </a:prstGeom>
      </dgm:spPr>
    </dgm:pt>
    <dgm:pt modelId="{7E2DAF11-8A2F-4675-9419-AED474F2BD82}" type="pres">
      <dgm:prSet presAssocID="{EC27E738-6668-4795-97FB-06D37D48F0AC}" presName="spV" presStyleCnt="0"/>
      <dgm:spPr/>
    </dgm:pt>
    <dgm:pt modelId="{9FB32E4C-8E34-4963-9434-7081BBFAC456}" type="pres">
      <dgm:prSet presAssocID="{A5F88E68-522D-4B5B-BDCB-9B2C5C7322DA}" presName="linNode" presStyleCnt="0"/>
      <dgm:spPr/>
    </dgm:pt>
    <dgm:pt modelId="{0ED25E80-085D-4764-8271-009327B9C06E}" type="pres">
      <dgm:prSet presAssocID="{A5F88E68-522D-4B5B-BDCB-9B2C5C7322DA}" presName="parTx" presStyleLbl="revTx" presStyleIdx="1" presStyleCnt="2">
        <dgm:presLayoutVars>
          <dgm:chMax val="1"/>
          <dgm:bulletEnabled val="1"/>
        </dgm:presLayoutVars>
      </dgm:prSet>
      <dgm:spPr>
        <a:prstGeom prst="rect">
          <a:avLst/>
        </a:prstGeom>
      </dgm:spPr>
    </dgm:pt>
    <dgm:pt modelId="{29D9EFE2-1F8C-46DE-8B80-9D5DE7EDBEBA}" type="pres">
      <dgm:prSet presAssocID="{A5F88E68-522D-4B5B-BDCB-9B2C5C7322DA}" presName="bracket" presStyleLbl="parChTrans1D1" presStyleIdx="1" presStyleCnt="2"/>
      <dgm:spPr>
        <a:xfrm>
          <a:off x="2133599" y="2000812"/>
          <a:ext cx="426720" cy="2091375"/>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9EC7E793-4FB7-4737-B276-B06C9770CE73}" type="pres">
      <dgm:prSet presAssocID="{A5F88E68-522D-4B5B-BDCB-9B2C5C7322DA}" presName="spH" presStyleCnt="0"/>
      <dgm:spPr/>
    </dgm:pt>
    <dgm:pt modelId="{40B6793A-09F1-4EB9-AA1E-859CE3E1A9C9}" type="pres">
      <dgm:prSet presAssocID="{A5F88E68-522D-4B5B-BDCB-9B2C5C7322DA}" presName="desTx" presStyleLbl="node1" presStyleIdx="1" presStyleCnt="2">
        <dgm:presLayoutVars>
          <dgm:bulletEnabled val="1"/>
        </dgm:presLayoutVars>
      </dgm:prSet>
      <dgm:spPr>
        <a:prstGeom prst="rect">
          <a:avLst/>
        </a:prstGeom>
      </dgm:spPr>
    </dgm:pt>
  </dgm:ptLst>
  <dgm:cxnLst>
    <dgm:cxn modelId="{2809EB14-CC17-4619-AF47-0541DFC6DE58}" srcId="{A5F88E68-522D-4B5B-BDCB-9B2C5C7322DA}" destId="{D6963EA9-4662-4D0E-9927-F95C7B2F32CC}" srcOrd="1" destOrd="0" parTransId="{14DB5E81-2A50-43E3-805D-985A987A1C95}" sibTransId="{C674ECA7-D21D-4C6A-8E50-BDE505DD84E2}"/>
    <dgm:cxn modelId="{A782F860-31CF-470E-94AD-2CE11280E73D}" type="presOf" srcId="{C16D9694-C2DF-4BE0-8838-228CCC12ACF7}" destId="{40B6793A-09F1-4EB9-AA1E-859CE3E1A9C9}" srcOrd="0" destOrd="0" presId="urn:diagrams.loki3.com/BracketList+Icon#1"/>
    <dgm:cxn modelId="{656C5162-66CD-471A-A1B1-C1055E951B29}" type="presOf" srcId="{A8A3B8B3-FE93-49DF-9179-F68675E06908}" destId="{C0EBEF00-DA8D-4375-97C2-CDEEA7479D7D}" srcOrd="0" destOrd="0" presId="urn:diagrams.loki3.com/BracketList+Icon#1"/>
    <dgm:cxn modelId="{34291B45-FF2D-43A0-BF07-572199C89175}" type="presOf" srcId="{B76B9A87-9891-4B7F-BC56-8A96306E5E07}" destId="{40B6793A-09F1-4EB9-AA1E-859CE3E1A9C9}" srcOrd="0" destOrd="2" presId="urn:diagrams.loki3.com/BracketList+Icon#1"/>
    <dgm:cxn modelId="{C64A8970-C643-4414-BB3C-E6AE7D070D22}" type="presOf" srcId="{AEC7EC06-7BF3-4537-948F-4D4CE7CB2AB3}" destId="{E99ADE93-6126-4931-AF72-D4CA390318D1}" srcOrd="0" destOrd="0" presId="urn:diagrams.loki3.com/BracketList+Icon#1"/>
    <dgm:cxn modelId="{818C1979-5CF5-409A-A46A-078F5E249CE7}" type="presOf" srcId="{907C14BB-60AC-4B8D-A077-2D1195426255}" destId="{B7C0AF9F-7B47-4D07-A5CB-C68BB5DE044F}" srcOrd="0" destOrd="0" presId="urn:diagrams.loki3.com/BracketList+Icon#1"/>
    <dgm:cxn modelId="{949C6B7D-F861-4AFA-94F0-E9A82B9B56FD}" type="presOf" srcId="{A5F88E68-522D-4B5B-BDCB-9B2C5C7322DA}" destId="{0ED25E80-085D-4764-8271-009327B9C06E}" srcOrd="0" destOrd="0" presId="urn:diagrams.loki3.com/BracketList+Icon#1"/>
    <dgm:cxn modelId="{7E4A1CB1-6329-4181-894B-0BECCED3BAD9}" srcId="{907C14BB-60AC-4B8D-A077-2D1195426255}" destId="{A5F88E68-522D-4B5B-BDCB-9B2C5C7322DA}" srcOrd="1" destOrd="0" parTransId="{743AEBA5-8950-4D45-84A8-4B9A1109152B}" sibTransId="{7FBD3DB5-7D1B-4144-A8E3-6AB2DFDB726F}"/>
    <dgm:cxn modelId="{B5837BB2-5FBA-4199-A6DE-A7A78EA6CD27}" srcId="{A5F88E68-522D-4B5B-BDCB-9B2C5C7322DA}" destId="{C16D9694-C2DF-4BE0-8838-228CCC12ACF7}" srcOrd="0" destOrd="0" parTransId="{BD1CE65F-5246-4763-908E-75F27B680C57}" sibTransId="{9391BCBB-3D11-4736-AC06-CBAF09F0CD27}"/>
    <dgm:cxn modelId="{2BC52ABA-40F9-45CE-ADBE-D1CA5B042BC4}" srcId="{907C14BB-60AC-4B8D-A077-2D1195426255}" destId="{AEC7EC06-7BF3-4537-948F-4D4CE7CB2AB3}" srcOrd="0" destOrd="0" parTransId="{0B2024D2-4222-416E-9D0D-AA5816C0FBDD}" sibTransId="{EC27E738-6668-4795-97FB-06D37D48F0AC}"/>
    <dgm:cxn modelId="{3736D7BA-C506-4159-9011-F23432B7D79E}" type="presOf" srcId="{D6963EA9-4662-4D0E-9927-F95C7B2F32CC}" destId="{40B6793A-09F1-4EB9-AA1E-859CE3E1A9C9}" srcOrd="0" destOrd="1" presId="urn:diagrams.loki3.com/BracketList+Icon#1"/>
    <dgm:cxn modelId="{E692AACF-D7D1-481B-8147-2AB6D779D467}" srcId="{A5F88E68-522D-4B5B-BDCB-9B2C5C7322DA}" destId="{398BD1B8-AE03-4360-A489-6E13E50473ED}" srcOrd="3" destOrd="0" parTransId="{109FB10A-2913-4040-986E-D21E835CD0DF}" sibTransId="{3B00A16E-1A3E-4724-AD4F-11DF2CC1A80E}"/>
    <dgm:cxn modelId="{FC9EFDDF-FD77-4EBD-91D8-42EDA5BBB3AA}" type="presOf" srcId="{398BD1B8-AE03-4360-A489-6E13E50473ED}" destId="{40B6793A-09F1-4EB9-AA1E-859CE3E1A9C9}" srcOrd="0" destOrd="3" presId="urn:diagrams.loki3.com/BracketList+Icon#1"/>
    <dgm:cxn modelId="{18934CE0-75FD-439F-96CB-43A5446164CC}" srcId="{A5F88E68-522D-4B5B-BDCB-9B2C5C7322DA}" destId="{B76B9A87-9891-4B7F-BC56-8A96306E5E07}" srcOrd="2" destOrd="0" parTransId="{473850FB-D8D4-4532-8E04-3C3A27EF11DC}" sibTransId="{4403E159-8743-4AC6-B0F5-15998BB8D949}"/>
    <dgm:cxn modelId="{E30E16FB-8694-4AED-9FE2-6694EFE75A18}" srcId="{AEC7EC06-7BF3-4537-948F-4D4CE7CB2AB3}" destId="{A8A3B8B3-FE93-49DF-9179-F68675E06908}" srcOrd="0" destOrd="0" parTransId="{FD62E5A6-030A-4D81-9CF2-9134CE33FE21}" sibTransId="{C746299E-283D-4D90-B4D0-36458822AB3C}"/>
    <dgm:cxn modelId="{EA9AD29A-F1E0-4AE7-BA01-63AB5F830F1E}" type="presParOf" srcId="{B7C0AF9F-7B47-4D07-A5CB-C68BB5DE044F}" destId="{3BE640A1-10CF-489B-9866-D5840F88CD12}" srcOrd="0" destOrd="0" presId="urn:diagrams.loki3.com/BracketList+Icon#1"/>
    <dgm:cxn modelId="{86E4413C-5D0C-4C87-A2F2-16D5D10A93F5}" type="presParOf" srcId="{3BE640A1-10CF-489B-9866-D5840F88CD12}" destId="{E99ADE93-6126-4931-AF72-D4CA390318D1}" srcOrd="0" destOrd="0" presId="urn:diagrams.loki3.com/BracketList+Icon#1"/>
    <dgm:cxn modelId="{1A165288-5E21-4D54-9E60-8D9F5D36B807}" type="presParOf" srcId="{3BE640A1-10CF-489B-9866-D5840F88CD12}" destId="{CEF07872-0229-408D-88CB-ADEA4FBEDD83}" srcOrd="1" destOrd="0" presId="urn:diagrams.loki3.com/BracketList+Icon#1"/>
    <dgm:cxn modelId="{F0A6F170-ACE9-47C4-AAE2-01A60309CFEF}" type="presParOf" srcId="{3BE640A1-10CF-489B-9866-D5840F88CD12}" destId="{C66CA9C3-CC56-4B95-9BB5-274E0E10D78B}" srcOrd="2" destOrd="0" presId="urn:diagrams.loki3.com/BracketList+Icon#1"/>
    <dgm:cxn modelId="{A1208AC3-A67C-4C6D-94CE-8EE68290B6A8}" type="presParOf" srcId="{3BE640A1-10CF-489B-9866-D5840F88CD12}" destId="{C0EBEF00-DA8D-4375-97C2-CDEEA7479D7D}" srcOrd="3" destOrd="0" presId="urn:diagrams.loki3.com/BracketList+Icon#1"/>
    <dgm:cxn modelId="{D1797E36-3A7A-4CB7-8BCC-CFBE63C49244}" type="presParOf" srcId="{B7C0AF9F-7B47-4D07-A5CB-C68BB5DE044F}" destId="{7E2DAF11-8A2F-4675-9419-AED474F2BD82}" srcOrd="1" destOrd="0" presId="urn:diagrams.loki3.com/BracketList+Icon#1"/>
    <dgm:cxn modelId="{2E861359-01FE-44A9-82F7-383F65116F26}" type="presParOf" srcId="{B7C0AF9F-7B47-4D07-A5CB-C68BB5DE044F}" destId="{9FB32E4C-8E34-4963-9434-7081BBFAC456}" srcOrd="2" destOrd="0" presId="urn:diagrams.loki3.com/BracketList+Icon#1"/>
    <dgm:cxn modelId="{7B055046-92A4-414C-9539-379AF027E94B}" type="presParOf" srcId="{9FB32E4C-8E34-4963-9434-7081BBFAC456}" destId="{0ED25E80-085D-4764-8271-009327B9C06E}" srcOrd="0" destOrd="0" presId="urn:diagrams.loki3.com/BracketList+Icon#1"/>
    <dgm:cxn modelId="{638DFFB6-BBB7-481C-98E7-BA6D47097C0A}" type="presParOf" srcId="{9FB32E4C-8E34-4963-9434-7081BBFAC456}" destId="{29D9EFE2-1F8C-46DE-8B80-9D5DE7EDBEBA}" srcOrd="1" destOrd="0" presId="urn:diagrams.loki3.com/BracketList+Icon#1"/>
    <dgm:cxn modelId="{74A5A51F-F8AC-4FD4-855D-0CCA9B4C9E25}" type="presParOf" srcId="{9FB32E4C-8E34-4963-9434-7081BBFAC456}" destId="{9EC7E793-4FB7-4737-B276-B06C9770CE73}" srcOrd="2" destOrd="0" presId="urn:diagrams.loki3.com/BracketList+Icon#1"/>
    <dgm:cxn modelId="{59483C6A-172F-425A-BC4A-9BCD4570CDF3}" type="presParOf" srcId="{9FB32E4C-8E34-4963-9434-7081BBFAC456}" destId="{40B6793A-09F1-4EB9-AA1E-859CE3E1A9C9}" srcOrd="3" destOrd="0" presId="urn:diagrams.loki3.com/BracketList+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08FCD5-2123-413E-BDF5-238AC2A5D18A}" type="doc">
      <dgm:prSet loTypeId="urn:microsoft.com/office/officeart/2005/8/layout/hProcess9" loCatId="process" qsTypeId="urn:microsoft.com/office/officeart/2005/8/quickstyle/simple1" qsCatId="simple" csTypeId="urn:microsoft.com/office/officeart/2005/8/colors/accent0_3" csCatId="mainScheme" phldr="1"/>
      <dgm:spPr/>
    </dgm:pt>
    <dgm:pt modelId="{1C33CF31-8C65-43FD-89D3-FBFB8EED7304}">
      <dgm:prSet phldrT="[Text]"/>
      <dgm:spPr/>
      <dgm:t>
        <a:bodyPr/>
        <a:lstStyle/>
        <a:p>
          <a:r>
            <a:rPr lang="de-DE" dirty="0"/>
            <a:t>Tasks</a:t>
          </a:r>
        </a:p>
      </dgm:t>
    </dgm:pt>
    <dgm:pt modelId="{3CC75181-0648-4E40-901E-D71C4E1A3B61}" type="parTrans" cxnId="{39561CFA-EEFA-4EB3-88CE-50720D295CE2}">
      <dgm:prSet/>
      <dgm:spPr/>
      <dgm:t>
        <a:bodyPr/>
        <a:lstStyle/>
        <a:p>
          <a:endParaRPr lang="de-DE"/>
        </a:p>
      </dgm:t>
    </dgm:pt>
    <dgm:pt modelId="{EDF10794-C963-48AB-81D8-80CA8C051CDE}" type="sibTrans" cxnId="{39561CFA-EEFA-4EB3-88CE-50720D295CE2}">
      <dgm:prSet/>
      <dgm:spPr/>
      <dgm:t>
        <a:bodyPr/>
        <a:lstStyle/>
        <a:p>
          <a:endParaRPr lang="de-DE"/>
        </a:p>
      </dgm:t>
    </dgm:pt>
    <dgm:pt modelId="{66629C4C-D44C-43F9-97CE-C51695E492C7}">
      <dgm:prSet phldrT="[Text]"/>
      <dgm:spPr/>
      <dgm:t>
        <a:bodyPr/>
        <a:lstStyle/>
        <a:p>
          <a:r>
            <a:rPr lang="de-DE" dirty="0" err="1"/>
            <a:t>Activities</a:t>
          </a:r>
          <a:endParaRPr lang="de-DE" dirty="0"/>
        </a:p>
      </dgm:t>
    </dgm:pt>
    <dgm:pt modelId="{763F2BEC-713C-4F54-8BA1-39E63A295570}" type="parTrans" cxnId="{38FEF5D8-30ED-4519-8F77-D765C006140B}">
      <dgm:prSet/>
      <dgm:spPr/>
      <dgm:t>
        <a:bodyPr/>
        <a:lstStyle/>
        <a:p>
          <a:endParaRPr lang="de-DE"/>
        </a:p>
      </dgm:t>
    </dgm:pt>
    <dgm:pt modelId="{91640515-D28B-4921-84F0-DC883A247757}" type="sibTrans" cxnId="{38FEF5D8-30ED-4519-8F77-D765C006140B}">
      <dgm:prSet/>
      <dgm:spPr/>
      <dgm:t>
        <a:bodyPr/>
        <a:lstStyle/>
        <a:p>
          <a:endParaRPr lang="de-DE"/>
        </a:p>
      </dgm:t>
    </dgm:pt>
    <dgm:pt modelId="{E8BECCF6-B0DD-4A51-B6F7-1707D3D30843}">
      <dgm:prSet phldrT="[Text]"/>
      <dgm:spPr/>
      <dgm:t>
        <a:bodyPr/>
        <a:lstStyle/>
        <a:p>
          <a:r>
            <a:rPr lang="de-DE" dirty="0" err="1"/>
            <a:t>Deliverables</a:t>
          </a:r>
          <a:endParaRPr lang="de-DE" dirty="0"/>
        </a:p>
      </dgm:t>
    </dgm:pt>
    <dgm:pt modelId="{F524BD6C-9015-4E5E-A1BE-AFA111FE0F28}" type="parTrans" cxnId="{3EC22FA9-79AA-4B5C-AE4E-002CBB7A3B1F}">
      <dgm:prSet/>
      <dgm:spPr/>
      <dgm:t>
        <a:bodyPr/>
        <a:lstStyle/>
        <a:p>
          <a:endParaRPr lang="de-DE"/>
        </a:p>
      </dgm:t>
    </dgm:pt>
    <dgm:pt modelId="{5AF132CC-FFEF-4A9D-980F-5633A690079E}" type="sibTrans" cxnId="{3EC22FA9-79AA-4B5C-AE4E-002CBB7A3B1F}">
      <dgm:prSet/>
      <dgm:spPr/>
      <dgm:t>
        <a:bodyPr/>
        <a:lstStyle/>
        <a:p>
          <a:endParaRPr lang="de-DE"/>
        </a:p>
      </dgm:t>
    </dgm:pt>
    <dgm:pt modelId="{48198A05-3F4B-4985-B161-AEAD25D64F1D}" type="pres">
      <dgm:prSet presAssocID="{5D08FCD5-2123-413E-BDF5-238AC2A5D18A}" presName="CompostProcess" presStyleCnt="0">
        <dgm:presLayoutVars>
          <dgm:dir/>
          <dgm:resizeHandles val="exact"/>
        </dgm:presLayoutVars>
      </dgm:prSet>
      <dgm:spPr/>
    </dgm:pt>
    <dgm:pt modelId="{EF2A7F97-EA7A-4023-8ECC-888F6490771A}" type="pres">
      <dgm:prSet presAssocID="{5D08FCD5-2123-413E-BDF5-238AC2A5D18A}" presName="arrow" presStyleLbl="bgShp" presStyleIdx="0" presStyleCnt="1"/>
      <dgm:spPr/>
    </dgm:pt>
    <dgm:pt modelId="{F71297E4-ED86-4CFE-8C00-0F05C5EA9DEC}" type="pres">
      <dgm:prSet presAssocID="{5D08FCD5-2123-413E-BDF5-238AC2A5D18A}" presName="linearProcess" presStyleCnt="0"/>
      <dgm:spPr/>
    </dgm:pt>
    <dgm:pt modelId="{97DB98A6-B4E9-4D70-85D8-75CEF07A3878}" type="pres">
      <dgm:prSet presAssocID="{1C33CF31-8C65-43FD-89D3-FBFB8EED7304}" presName="textNode" presStyleLbl="node1" presStyleIdx="0" presStyleCnt="3">
        <dgm:presLayoutVars>
          <dgm:bulletEnabled val="1"/>
        </dgm:presLayoutVars>
      </dgm:prSet>
      <dgm:spPr/>
    </dgm:pt>
    <dgm:pt modelId="{46E6871E-9483-4274-8D6C-FF4ED830F1C8}" type="pres">
      <dgm:prSet presAssocID="{EDF10794-C963-48AB-81D8-80CA8C051CDE}" presName="sibTrans" presStyleCnt="0"/>
      <dgm:spPr/>
    </dgm:pt>
    <dgm:pt modelId="{CA44EAC3-D7DB-4D1A-A4F2-8E058CCE6D12}" type="pres">
      <dgm:prSet presAssocID="{66629C4C-D44C-43F9-97CE-C51695E492C7}" presName="textNode" presStyleLbl="node1" presStyleIdx="1" presStyleCnt="3">
        <dgm:presLayoutVars>
          <dgm:bulletEnabled val="1"/>
        </dgm:presLayoutVars>
      </dgm:prSet>
      <dgm:spPr/>
    </dgm:pt>
    <dgm:pt modelId="{6C4E71CB-A511-405C-BF57-98F44961A143}" type="pres">
      <dgm:prSet presAssocID="{91640515-D28B-4921-84F0-DC883A247757}" presName="sibTrans" presStyleCnt="0"/>
      <dgm:spPr/>
    </dgm:pt>
    <dgm:pt modelId="{15406709-B9A7-46BF-B806-40814064EA05}" type="pres">
      <dgm:prSet presAssocID="{E8BECCF6-B0DD-4A51-B6F7-1707D3D30843}" presName="textNode" presStyleLbl="node1" presStyleIdx="2" presStyleCnt="3">
        <dgm:presLayoutVars>
          <dgm:bulletEnabled val="1"/>
        </dgm:presLayoutVars>
      </dgm:prSet>
      <dgm:spPr/>
    </dgm:pt>
  </dgm:ptLst>
  <dgm:cxnLst>
    <dgm:cxn modelId="{DE638246-49C0-4C07-A800-CD50323D731A}" type="presOf" srcId="{1C33CF31-8C65-43FD-89D3-FBFB8EED7304}" destId="{97DB98A6-B4E9-4D70-85D8-75CEF07A3878}" srcOrd="0" destOrd="0" presId="urn:microsoft.com/office/officeart/2005/8/layout/hProcess9"/>
    <dgm:cxn modelId="{CED9F473-F39B-4B1A-8260-AB502448D6B6}" type="presOf" srcId="{E8BECCF6-B0DD-4A51-B6F7-1707D3D30843}" destId="{15406709-B9A7-46BF-B806-40814064EA05}" srcOrd="0" destOrd="0" presId="urn:microsoft.com/office/officeart/2005/8/layout/hProcess9"/>
    <dgm:cxn modelId="{3EC22FA9-79AA-4B5C-AE4E-002CBB7A3B1F}" srcId="{5D08FCD5-2123-413E-BDF5-238AC2A5D18A}" destId="{E8BECCF6-B0DD-4A51-B6F7-1707D3D30843}" srcOrd="2" destOrd="0" parTransId="{F524BD6C-9015-4E5E-A1BE-AFA111FE0F28}" sibTransId="{5AF132CC-FFEF-4A9D-980F-5633A690079E}"/>
    <dgm:cxn modelId="{38FEF5D8-30ED-4519-8F77-D765C006140B}" srcId="{5D08FCD5-2123-413E-BDF5-238AC2A5D18A}" destId="{66629C4C-D44C-43F9-97CE-C51695E492C7}" srcOrd="1" destOrd="0" parTransId="{763F2BEC-713C-4F54-8BA1-39E63A295570}" sibTransId="{91640515-D28B-4921-84F0-DC883A247757}"/>
    <dgm:cxn modelId="{27796AE9-F816-4C34-997C-0D6A71240C03}" type="presOf" srcId="{5D08FCD5-2123-413E-BDF5-238AC2A5D18A}" destId="{48198A05-3F4B-4985-B161-AEAD25D64F1D}" srcOrd="0" destOrd="0" presId="urn:microsoft.com/office/officeart/2005/8/layout/hProcess9"/>
    <dgm:cxn modelId="{39561CFA-EEFA-4EB3-88CE-50720D295CE2}" srcId="{5D08FCD5-2123-413E-BDF5-238AC2A5D18A}" destId="{1C33CF31-8C65-43FD-89D3-FBFB8EED7304}" srcOrd="0" destOrd="0" parTransId="{3CC75181-0648-4E40-901E-D71C4E1A3B61}" sibTransId="{EDF10794-C963-48AB-81D8-80CA8C051CDE}"/>
    <dgm:cxn modelId="{8A58F9FB-97C3-4421-8813-3B8F2B73704B}" type="presOf" srcId="{66629C4C-D44C-43F9-97CE-C51695E492C7}" destId="{CA44EAC3-D7DB-4D1A-A4F2-8E058CCE6D12}" srcOrd="0" destOrd="0" presId="urn:microsoft.com/office/officeart/2005/8/layout/hProcess9"/>
    <dgm:cxn modelId="{D08F3261-FF26-450A-BE67-12B75620795E}" type="presParOf" srcId="{48198A05-3F4B-4985-B161-AEAD25D64F1D}" destId="{EF2A7F97-EA7A-4023-8ECC-888F6490771A}" srcOrd="0" destOrd="0" presId="urn:microsoft.com/office/officeart/2005/8/layout/hProcess9"/>
    <dgm:cxn modelId="{641108F7-096C-44D4-9849-680A02CF6E3F}" type="presParOf" srcId="{48198A05-3F4B-4985-B161-AEAD25D64F1D}" destId="{F71297E4-ED86-4CFE-8C00-0F05C5EA9DEC}" srcOrd="1" destOrd="0" presId="urn:microsoft.com/office/officeart/2005/8/layout/hProcess9"/>
    <dgm:cxn modelId="{23B65295-A917-4FE1-AD27-7A999A57909E}" type="presParOf" srcId="{F71297E4-ED86-4CFE-8C00-0F05C5EA9DEC}" destId="{97DB98A6-B4E9-4D70-85D8-75CEF07A3878}" srcOrd="0" destOrd="0" presId="urn:microsoft.com/office/officeart/2005/8/layout/hProcess9"/>
    <dgm:cxn modelId="{7D896902-8533-4C96-A85B-D1A1310A319A}" type="presParOf" srcId="{F71297E4-ED86-4CFE-8C00-0F05C5EA9DEC}" destId="{46E6871E-9483-4274-8D6C-FF4ED830F1C8}" srcOrd="1" destOrd="0" presId="urn:microsoft.com/office/officeart/2005/8/layout/hProcess9"/>
    <dgm:cxn modelId="{EF361BDE-3A57-42AC-A5D7-B094C9980DF8}" type="presParOf" srcId="{F71297E4-ED86-4CFE-8C00-0F05C5EA9DEC}" destId="{CA44EAC3-D7DB-4D1A-A4F2-8E058CCE6D12}" srcOrd="2" destOrd="0" presId="urn:microsoft.com/office/officeart/2005/8/layout/hProcess9"/>
    <dgm:cxn modelId="{95039DAA-194C-4F1C-BF7C-12E600CBB40F}" type="presParOf" srcId="{F71297E4-ED86-4CFE-8C00-0F05C5EA9DEC}" destId="{6C4E71CB-A511-405C-BF57-98F44961A143}" srcOrd="3" destOrd="0" presId="urn:microsoft.com/office/officeart/2005/8/layout/hProcess9"/>
    <dgm:cxn modelId="{B77EE3DE-C42B-4E40-9AF8-315DC645099B}" type="presParOf" srcId="{F71297E4-ED86-4CFE-8C00-0F05C5EA9DEC}" destId="{15406709-B9A7-46BF-B806-40814064EA0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DE93-6126-4931-AF72-D4CA390318D1}">
      <dsp:nvSpPr>
        <dsp:cNvPr id="0" name=""/>
        <dsp:cNvSpPr/>
      </dsp:nvSpPr>
      <dsp:spPr>
        <a:xfrm>
          <a:off x="0" y="509348"/>
          <a:ext cx="21336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A </a:t>
          </a:r>
          <a:r>
            <a:rPr lang="en-US" sz="1800" kern="1200" dirty="0">
              <a:solidFill>
                <a:srgbClr val="3F3F3F">
                  <a:hueOff val="0"/>
                  <a:satOff val="0"/>
                  <a:lumOff val="0"/>
                  <a:alphaOff val="0"/>
                </a:srgbClr>
              </a:solidFill>
              <a:latin typeface="Arial"/>
              <a:ea typeface="+mn-ea"/>
              <a:cs typeface="+mn-cs"/>
            </a:rPr>
            <a:t>(online form)</a:t>
          </a:r>
          <a:endParaRPr lang="pt-PT" sz="1800" kern="1200" dirty="0">
            <a:solidFill>
              <a:srgbClr val="3F3F3F">
                <a:hueOff val="0"/>
                <a:satOff val="0"/>
                <a:lumOff val="0"/>
                <a:alphaOff val="0"/>
              </a:srgbClr>
            </a:solidFill>
            <a:latin typeface="Arial"/>
            <a:ea typeface="+mn-ea"/>
            <a:cs typeface="+mn-cs"/>
          </a:endParaRPr>
        </a:p>
      </dsp:txBody>
      <dsp:txXfrm>
        <a:off x="0" y="509348"/>
        <a:ext cx="2133600" cy="1287000"/>
      </dsp:txXfrm>
    </dsp:sp>
    <dsp:sp modelId="{CEF07872-0229-408D-88CB-ADEA4FBEDD83}">
      <dsp:nvSpPr>
        <dsp:cNvPr id="0" name=""/>
        <dsp:cNvSpPr/>
      </dsp:nvSpPr>
      <dsp:spPr>
        <a:xfrm>
          <a:off x="2133599" y="509348"/>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0EBEF00-DA8D-4375-97C2-CDEEA7479D7D}">
      <dsp:nvSpPr>
        <dsp:cNvPr id="0" name=""/>
        <dsp:cNvSpPr/>
      </dsp:nvSpPr>
      <dsp:spPr>
        <a:xfrm>
          <a:off x="2731007" y="509348"/>
          <a:ext cx="5803392" cy="1287000"/>
        </a:xfrm>
        <a:prstGeom prst="rect">
          <a:avLst/>
        </a:prstGeo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GB" sz="2400" b="0" i="0" kern="1200" dirty="0">
              <a:solidFill>
                <a:sysClr val="window" lastClr="FFFFFF"/>
              </a:solidFill>
              <a:latin typeface="Arial"/>
              <a:ea typeface="+mn-ea"/>
              <a:cs typeface="+mn-cs"/>
            </a:rPr>
            <a:t>Administrative forms</a:t>
          </a:r>
          <a:endParaRPr lang="pt-PT" sz="2400" b="0" i="0" kern="1200" dirty="0">
            <a:solidFill>
              <a:sysClr val="window" lastClr="FFFFFF"/>
            </a:solidFill>
            <a:latin typeface="Arial"/>
            <a:ea typeface="+mn-ea"/>
            <a:cs typeface="+mn-cs"/>
          </a:endParaRPr>
        </a:p>
      </dsp:txBody>
      <dsp:txXfrm>
        <a:off x="2731007" y="509348"/>
        <a:ext cx="5803392" cy="1287000"/>
      </dsp:txXfrm>
    </dsp:sp>
    <dsp:sp modelId="{0ED25E80-085D-4764-8271-009327B9C06E}">
      <dsp:nvSpPr>
        <dsp:cNvPr id="0" name=""/>
        <dsp:cNvSpPr/>
      </dsp:nvSpPr>
      <dsp:spPr>
        <a:xfrm>
          <a:off x="0" y="2382890"/>
          <a:ext cx="2133600" cy="132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B </a:t>
          </a:r>
        </a:p>
        <a:p>
          <a:pPr marL="0" lvl="0" indent="0" algn="ctr" defTabSz="1600200">
            <a:lnSpc>
              <a:spcPct val="90000"/>
            </a:lnSpc>
            <a:spcBef>
              <a:spcPct val="0"/>
            </a:spcBef>
            <a:spcAft>
              <a:spcPct val="35000"/>
            </a:spcAft>
            <a:buNone/>
          </a:pPr>
          <a:r>
            <a:rPr lang="en-US" sz="1800" kern="1200" dirty="0">
              <a:solidFill>
                <a:srgbClr val="3F3F3F">
                  <a:hueOff val="0"/>
                  <a:satOff val="0"/>
                  <a:lumOff val="0"/>
                  <a:alphaOff val="0"/>
                </a:srgbClr>
              </a:solidFill>
              <a:latin typeface="Arial"/>
              <a:ea typeface="+mn-ea"/>
              <a:cs typeface="+mn-cs"/>
            </a:rPr>
            <a:t>(to be uploaded as pdf PDF)</a:t>
          </a:r>
          <a:endParaRPr lang="pt-PT" sz="1800" kern="1200" dirty="0">
            <a:solidFill>
              <a:srgbClr val="3F3F3F">
                <a:hueOff val="0"/>
                <a:satOff val="0"/>
                <a:lumOff val="0"/>
                <a:alphaOff val="0"/>
              </a:srgbClr>
            </a:solidFill>
            <a:latin typeface="Arial"/>
            <a:ea typeface="+mn-ea"/>
            <a:cs typeface="+mn-cs"/>
          </a:endParaRPr>
        </a:p>
      </dsp:txBody>
      <dsp:txXfrm>
        <a:off x="0" y="2382890"/>
        <a:ext cx="2133600" cy="1327218"/>
      </dsp:txXfrm>
    </dsp:sp>
    <dsp:sp modelId="{29D9EFE2-1F8C-46DE-8B80-9D5DE7EDBEBA}">
      <dsp:nvSpPr>
        <dsp:cNvPr id="0" name=""/>
        <dsp:cNvSpPr/>
      </dsp:nvSpPr>
      <dsp:spPr>
        <a:xfrm>
          <a:off x="2133599" y="2030348"/>
          <a:ext cx="426720" cy="2032303"/>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0B6793A-09F1-4EB9-AA1E-859CE3E1A9C9}">
      <dsp:nvSpPr>
        <dsp:cNvPr id="0" name=""/>
        <dsp:cNvSpPr/>
      </dsp:nvSpPr>
      <dsp:spPr>
        <a:xfrm>
          <a:off x="2731007" y="2030348"/>
          <a:ext cx="5803392" cy="2032303"/>
        </a:xfrm>
        <a:prstGeom prst="rect">
          <a:avLst/>
        </a:prstGeo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Font typeface="Arial"/>
            <a:buAutoNum type="arabicPeriod"/>
          </a:pPr>
          <a:r>
            <a:rPr lang="en-US" sz="2400" b="0" kern="1200" dirty="0">
              <a:solidFill>
                <a:srgbClr val="FF0000"/>
              </a:solidFill>
              <a:latin typeface="Arial"/>
              <a:ea typeface="+mn-ea"/>
              <a:cs typeface="+mn-cs"/>
            </a:rPr>
            <a:t>Excellence </a:t>
          </a:r>
          <a:endParaRPr lang="pt-PT" sz="2400" b="0" kern="1200" dirty="0">
            <a:solidFill>
              <a:srgbClr val="FF0000"/>
            </a:solidFill>
            <a:latin typeface="Arial"/>
            <a:ea typeface="+mn-ea"/>
            <a:cs typeface="+mn-cs"/>
          </a:endParaRPr>
        </a:p>
        <a:p>
          <a:pPr marL="228600" lvl="1" indent="-228600" algn="l" defTabSz="1066800">
            <a:lnSpc>
              <a:spcPct val="90000"/>
            </a:lnSpc>
            <a:spcBef>
              <a:spcPct val="0"/>
            </a:spcBef>
            <a:spcAft>
              <a:spcPct val="15000"/>
            </a:spcAft>
            <a:buFont typeface="Arial"/>
            <a:buAutoNum type="arabicPeriod"/>
          </a:pPr>
          <a:r>
            <a:rPr lang="en-US" sz="2400" b="0" kern="1200" dirty="0">
              <a:solidFill>
                <a:sysClr val="window" lastClr="FFFFFF"/>
              </a:solidFill>
              <a:latin typeface="Arial"/>
              <a:ea typeface="+mn-ea"/>
              <a:cs typeface="+mn-cs"/>
            </a:rPr>
            <a:t>Impact </a:t>
          </a:r>
        </a:p>
        <a:p>
          <a:pPr marL="228600" lvl="1" indent="-228600" algn="l" defTabSz="1066800">
            <a:lnSpc>
              <a:spcPct val="90000"/>
            </a:lnSpc>
            <a:spcBef>
              <a:spcPct val="0"/>
            </a:spcBef>
            <a:spcAft>
              <a:spcPct val="15000"/>
            </a:spcAft>
            <a:buFont typeface="Arial"/>
            <a:buAutoNum type="arabicPeriod"/>
          </a:pPr>
          <a:r>
            <a:rPr lang="en-US" sz="2400" b="0" kern="1200" dirty="0">
              <a:solidFill>
                <a:schemeClr val="tx2"/>
              </a:solidFill>
              <a:latin typeface="Arial"/>
              <a:ea typeface="+mn-ea"/>
              <a:cs typeface="+mn-cs"/>
            </a:rPr>
            <a:t>Quality and efficiency of implementation</a:t>
          </a:r>
        </a:p>
        <a:p>
          <a:pPr marL="171450" lvl="1" indent="-171450" algn="l" defTabSz="711200">
            <a:lnSpc>
              <a:spcPct val="90000"/>
            </a:lnSpc>
            <a:spcBef>
              <a:spcPct val="0"/>
            </a:spcBef>
            <a:spcAft>
              <a:spcPct val="15000"/>
            </a:spcAft>
            <a:buFont typeface="Arial"/>
            <a:buNone/>
          </a:pPr>
          <a:r>
            <a:rPr lang="en-US" sz="1600" b="0" kern="1200" dirty="0">
              <a:solidFill>
                <a:schemeClr val="tx1">
                  <a:lumMod val="50000"/>
                </a:schemeClr>
              </a:solidFill>
              <a:latin typeface="Arial"/>
              <a:ea typeface="+mn-ea"/>
              <a:cs typeface="+mn-cs"/>
            </a:rPr>
            <a:t>-&gt;additional Annex with information on financial support to third parties (if applicable)</a:t>
          </a:r>
        </a:p>
      </dsp:txBody>
      <dsp:txXfrm>
        <a:off x="2731007" y="2030348"/>
        <a:ext cx="5803392" cy="2032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A7F97-EA7A-4023-8ECC-888F6490771A}">
      <dsp:nvSpPr>
        <dsp:cNvPr id="0" name=""/>
        <dsp:cNvSpPr/>
      </dsp:nvSpPr>
      <dsp:spPr>
        <a:xfrm>
          <a:off x="870227" y="0"/>
          <a:ext cx="9862581" cy="439102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DB98A6-B4E9-4D70-85D8-75CEF07A3878}">
      <dsp:nvSpPr>
        <dsp:cNvPr id="0" name=""/>
        <dsp:cNvSpPr/>
      </dsp:nvSpPr>
      <dsp:spPr>
        <a:xfrm>
          <a:off x="4156" y="1317307"/>
          <a:ext cx="3607314" cy="17564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de-DE" sz="4400" kern="1200" dirty="0"/>
            <a:t>Tasks</a:t>
          </a:r>
        </a:p>
      </dsp:txBody>
      <dsp:txXfrm>
        <a:off x="89897" y="1403048"/>
        <a:ext cx="3435832" cy="1584928"/>
      </dsp:txXfrm>
    </dsp:sp>
    <dsp:sp modelId="{CA44EAC3-D7DB-4D1A-A4F2-8E058CCE6D12}">
      <dsp:nvSpPr>
        <dsp:cNvPr id="0" name=""/>
        <dsp:cNvSpPr/>
      </dsp:nvSpPr>
      <dsp:spPr>
        <a:xfrm>
          <a:off x="3997861" y="1317307"/>
          <a:ext cx="3607314" cy="17564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de-DE" sz="4400" kern="1200" dirty="0" err="1"/>
            <a:t>Activities</a:t>
          </a:r>
          <a:endParaRPr lang="de-DE" sz="4400" kern="1200" dirty="0"/>
        </a:p>
      </dsp:txBody>
      <dsp:txXfrm>
        <a:off x="4083602" y="1403048"/>
        <a:ext cx="3435832" cy="1584928"/>
      </dsp:txXfrm>
    </dsp:sp>
    <dsp:sp modelId="{15406709-B9A7-46BF-B806-40814064EA05}">
      <dsp:nvSpPr>
        <dsp:cNvPr id="0" name=""/>
        <dsp:cNvSpPr/>
      </dsp:nvSpPr>
      <dsp:spPr>
        <a:xfrm>
          <a:off x="7991566" y="1317307"/>
          <a:ext cx="3607314" cy="17564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de-DE" sz="4400" kern="1200" dirty="0" err="1"/>
            <a:t>Deliverables</a:t>
          </a:r>
          <a:endParaRPr lang="de-DE" sz="4400" kern="1200" dirty="0"/>
        </a:p>
      </dsp:txBody>
      <dsp:txXfrm>
        <a:off x="8077307" y="1403048"/>
        <a:ext cx="3435832" cy="1584928"/>
      </dsp:txXfrm>
    </dsp:sp>
  </dsp:spTree>
</dsp:drawing>
</file>

<file path=ppt/diagrams/layout1.xml><?xml version="1.0" encoding="utf-8"?>
<dgm:layoutDef xmlns:dgm="http://schemas.openxmlformats.org/drawingml/2006/diagram" xmlns:a="http://schemas.openxmlformats.org/drawingml/2006/main" uniqueId="urn:diagrams.loki3.com/BracketList+Icon#1">
  <dgm:title val="Lista com Parênteses Rectos Vertical"/>
  <dgm:desc val="Utilizar para mostrar blocos de informações agrupados. Resulta bem com grandes quantidades de texto de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14/02/2023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14/02/2023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43959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429161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828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6441B25-C4D1-47DB-817D-B9C4FC5392FB}" type="slidenum">
              <a:rPr lang="en-GB" smtClean="0"/>
              <a:pPr>
                <a:defRPr/>
              </a:pPr>
              <a:t>25</a:t>
            </a:fld>
            <a:endParaRPr lang="en-GB"/>
          </a:p>
        </p:txBody>
      </p:sp>
    </p:spTree>
    <p:extLst>
      <p:ext uri="{BB962C8B-B14F-4D97-AF65-F5344CB8AC3E}">
        <p14:creationId xmlns:p14="http://schemas.microsoft.com/office/powerpoint/2010/main" val="4178996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24312900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3549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8586260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794849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3101846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006976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1722899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623393" y="936695"/>
            <a:ext cx="10945216" cy="3167559"/>
          </a:xfrm>
        </p:spPr>
        <p:txBody>
          <a:bodyPr/>
          <a:lstStyle>
            <a:lvl1pPr marL="358775" indent="-358775" algn="ctr">
              <a:defRPr sz="3200">
                <a:solidFill>
                  <a:srgbClr val="578DA3"/>
                </a:solidFill>
              </a:defRPr>
            </a:lvl1pPr>
          </a:lstStyle>
          <a:p>
            <a:r>
              <a:rPr lang="en-US" dirty="0"/>
              <a:t>Click to edit Master title style</a:t>
            </a:r>
            <a:endParaRPr lang="en-GB" dirty="0"/>
          </a:p>
        </p:txBody>
      </p:sp>
      <p:sp>
        <p:nvSpPr>
          <p:cNvPr id="4" name="Textfeld 3"/>
          <p:cNvSpPr txBox="1"/>
          <p:nvPr userDrawn="1"/>
        </p:nvSpPr>
        <p:spPr>
          <a:xfrm>
            <a:off x="7248128" y="6346656"/>
            <a:ext cx="2496277" cy="338554"/>
          </a:xfrm>
          <a:prstGeom prst="rect">
            <a:avLst/>
          </a:prstGeom>
          <a:noFill/>
        </p:spPr>
        <p:txBody>
          <a:bodyPr wrap="square" rtlCol="0">
            <a:spAutoFit/>
          </a:bodyPr>
          <a:lstStyle/>
          <a:p>
            <a:pPr algn="ctr"/>
            <a:fld id="{0A958DBC-2E95-4255-B113-9647B0A76D4F}" type="slidenum">
              <a:rPr lang="de-DE" sz="1600" smtClean="0">
                <a:solidFill>
                  <a:srgbClr val="669AAF"/>
                </a:solidFill>
              </a:rPr>
              <a:pPr algn="ctr"/>
              <a:t>‹#›</a:t>
            </a:fld>
            <a:endParaRPr lang="de-DE" sz="1600" dirty="0">
              <a:solidFill>
                <a:srgbClr val="669AAF"/>
              </a:solidFill>
            </a:endParaRPr>
          </a:p>
        </p:txBody>
      </p:sp>
    </p:spTree>
    <p:extLst>
      <p:ext uri="{BB962C8B-B14F-4D97-AF65-F5344CB8AC3E}">
        <p14:creationId xmlns:p14="http://schemas.microsoft.com/office/powerpoint/2010/main" val="2816372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65761" y="1425680"/>
            <a:ext cx="11343641" cy="4751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65761" y="244372"/>
            <a:ext cx="11343641" cy="673100"/>
          </a:xfrm>
        </p:spPr>
        <p:txBody>
          <a:bodyPr/>
          <a:lstStyle>
            <a:lvl1pPr>
              <a:defRPr>
                <a:solidFill>
                  <a:schemeClr val="bg1"/>
                </a:solidFill>
              </a:defRPr>
            </a:lvl1pPr>
          </a:lstStyle>
          <a:p>
            <a:r>
              <a:rPr lang="en-US" dirty="0"/>
              <a:t>Click to edit Master title style</a:t>
            </a:r>
          </a:p>
        </p:txBody>
      </p:sp>
      <p:sp>
        <p:nvSpPr>
          <p:cNvPr id="10"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a:t>
            </a:fld>
            <a:endParaRPr lang="en-US" dirty="0"/>
          </a:p>
        </p:txBody>
      </p:sp>
      <p:sp>
        <p:nvSpPr>
          <p:cNvPr id="12" name="Textfeld 11"/>
          <p:cNvSpPr txBox="1"/>
          <p:nvPr userDrawn="1"/>
        </p:nvSpPr>
        <p:spPr>
          <a:xfrm>
            <a:off x="7248128" y="6346656"/>
            <a:ext cx="2496277" cy="338554"/>
          </a:xfrm>
          <a:prstGeom prst="rect">
            <a:avLst/>
          </a:prstGeom>
          <a:noFill/>
        </p:spPr>
        <p:txBody>
          <a:bodyPr wrap="square" rtlCol="0">
            <a:spAutoFit/>
          </a:bodyPr>
          <a:lstStyle/>
          <a:p>
            <a:pPr algn="ctr"/>
            <a:fld id="{0A958DBC-2E95-4255-B113-9647B0A76D4F}" type="slidenum">
              <a:rPr lang="de-DE" sz="1600" smtClean="0">
                <a:solidFill>
                  <a:srgbClr val="669AAF"/>
                </a:solidFill>
              </a:rPr>
              <a:pPr algn="ctr"/>
              <a:t>‹#›</a:t>
            </a:fld>
            <a:endParaRPr lang="de-DE" sz="1600" dirty="0">
              <a:solidFill>
                <a:srgbClr val="669AAF"/>
              </a:solidFill>
            </a:endParaRPr>
          </a:p>
        </p:txBody>
      </p:sp>
    </p:spTree>
    <p:extLst>
      <p:ext uri="{BB962C8B-B14F-4D97-AF65-F5344CB8AC3E}">
        <p14:creationId xmlns:p14="http://schemas.microsoft.com/office/powerpoint/2010/main" val="43042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9128" y="269877"/>
            <a:ext cx="10515600" cy="587374"/>
          </a:xfrm>
        </p:spPr>
        <p:txBody>
          <a:bodyPr>
            <a:normAutofit/>
          </a:bodyPr>
          <a:lstStyle>
            <a:lvl1pPr>
              <a:defRPr sz="3400"/>
            </a:lvl1pPr>
          </a:lstStyle>
          <a:p>
            <a:r>
              <a:rPr lang="en-US"/>
              <a:t>Click to edit Master title style</a:t>
            </a:r>
            <a:endParaRPr lang="tr-TR"/>
          </a:p>
        </p:txBody>
      </p:sp>
      <p:sp>
        <p:nvSpPr>
          <p:cNvPr id="3" name="Content Placeholder 2"/>
          <p:cNvSpPr>
            <a:spLocks noGrp="1"/>
          </p:cNvSpPr>
          <p:nvPr>
            <p:ph idx="1"/>
          </p:nvPr>
        </p:nvSpPr>
        <p:spPr>
          <a:xfrm>
            <a:off x="1109128" y="1111251"/>
            <a:ext cx="10515600" cy="50657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1249657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08800" y="3433482"/>
            <a:ext cx="4673600" cy="909918"/>
          </a:xfrm>
          <a:prstGeom prst="rect">
            <a:avLst/>
          </a:prstGeom>
        </p:spPr>
        <p:txBody>
          <a:bodyPr>
            <a:noAutofit/>
          </a:bodyPr>
          <a:lstStyle>
            <a:lvl1pPr algn="l">
              <a:defRPr sz="2400" b="1" i="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1828800" y="5334000"/>
            <a:ext cx="8534400" cy="304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1531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Rectangle 7"/>
          <p:cNvSpPr/>
          <p:nvPr userDrawn="1"/>
        </p:nvSpPr>
        <p:spPr>
          <a:xfrm>
            <a:off x="0" y="-9525"/>
            <a:ext cx="12192000" cy="118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idx="1"/>
          </p:nvPr>
        </p:nvSpPr>
        <p:spPr>
          <a:xfrm>
            <a:off x="365761" y="1425680"/>
            <a:ext cx="11343641" cy="4751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65761" y="244372"/>
            <a:ext cx="11343641" cy="673100"/>
          </a:xfrm>
          <a:prstGeom prst="rect">
            <a:avLst/>
          </a:prstGeom>
        </p:spPr>
        <p:txBody>
          <a:bodyPr/>
          <a:lstStyle>
            <a:lvl1pPr>
              <a:defRPr b="1">
                <a:solidFill>
                  <a:schemeClr val="tx1"/>
                </a:solidFill>
              </a:defRPr>
            </a:lvl1pPr>
          </a:lstStyle>
          <a:p>
            <a:r>
              <a:rPr lang="en-US"/>
              <a:t>Click to edit Master title style</a:t>
            </a:r>
          </a:p>
        </p:txBody>
      </p:sp>
      <p:sp>
        <p:nvSpPr>
          <p:cNvPr id="5" name="Slide Number Placeholder 5"/>
          <p:cNvSpPr>
            <a:spLocks noGrp="1"/>
          </p:cNvSpPr>
          <p:nvPr>
            <p:ph type="sldNum" sz="quarter" idx="10"/>
          </p:nvPr>
        </p:nvSpPr>
        <p:spPr>
          <a:xfrm>
            <a:off x="8966200" y="6465890"/>
            <a:ext cx="2743200" cy="280987"/>
          </a:xfrm>
          <a:prstGeom prst="rect">
            <a:avLst/>
          </a:prstGeom>
        </p:spPr>
        <p:txBody>
          <a:bodyPr/>
          <a:lstStyle>
            <a:lvl1pPr algn="r">
              <a:defRPr smtClean="0">
                <a:solidFill>
                  <a:srgbClr val="576973"/>
                </a:solidFill>
              </a:defRPr>
            </a:lvl1pPr>
          </a:lstStyle>
          <a:p>
            <a:pPr>
              <a:defRPr/>
            </a:pPr>
            <a:fld id="{87F89B7F-EAA0-FC4B-A619-C8B3021314AE}" type="slidenum">
              <a:rPr lang="en-US"/>
              <a:pPr>
                <a:defRPr/>
              </a:pPr>
              <a:t>‹#›</a:t>
            </a:fld>
            <a:endParaRPr lang="en-US"/>
          </a:p>
        </p:txBody>
      </p:sp>
    </p:spTree>
    <p:extLst>
      <p:ext uri="{BB962C8B-B14F-4D97-AF65-F5344CB8AC3E}">
        <p14:creationId xmlns:p14="http://schemas.microsoft.com/office/powerpoint/2010/main" val="1651848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stretch>
            <a:fillRect/>
          </a:stretch>
        </p:blipFill>
        <p:spPr>
          <a:xfrm>
            <a:off x="9889071" y="6036275"/>
            <a:ext cx="1719221" cy="451143"/>
          </a:xfrm>
          <a:prstGeom prst="rect">
            <a:avLst/>
          </a:prstGeom>
        </p:spPr>
      </p:pic>
    </p:spTree>
    <p:extLst>
      <p:ext uri="{BB962C8B-B14F-4D97-AF65-F5344CB8AC3E}">
        <p14:creationId xmlns:p14="http://schemas.microsoft.com/office/powerpoint/2010/main" val="3137891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058229" y="388268"/>
            <a:ext cx="9920411" cy="600164"/>
          </a:xfrm>
          <a:prstGeom prst="rect">
            <a:avLst/>
          </a:prstGeom>
        </p:spPr>
        <p:txBody>
          <a:bodyPr vert="horz" wrap="square" lIns="91440" tIns="45720" rIns="91440" bIns="0" rtlCol="0" anchor="t" anchorCtr="0">
            <a:noAutofit/>
          </a:bodyPr>
          <a:lstStyle>
            <a:lvl1pPr>
              <a:lnSpc>
                <a:spcPct val="100000"/>
              </a:lnSpc>
              <a:defRPr sz="3200" b="1">
                <a:solidFill>
                  <a:schemeClr val="bg1"/>
                </a:solidFill>
              </a:defRPr>
            </a:lvl1pPr>
          </a:lstStyle>
          <a:p>
            <a:r>
              <a:rPr lang="en-US" dirty="0"/>
              <a:t>Click to edit Master title style</a:t>
            </a:r>
            <a:endParaRPr lang="en-GB" dirty="0"/>
          </a:p>
        </p:txBody>
      </p:sp>
      <p:sp>
        <p:nvSpPr>
          <p:cNvPr id="10" name="Text Placeholder 2"/>
          <p:cNvSpPr>
            <a:spLocks noGrp="1"/>
          </p:cNvSpPr>
          <p:nvPr>
            <p:ph idx="1"/>
          </p:nvPr>
        </p:nvSpPr>
        <p:spPr>
          <a:xfrm>
            <a:off x="376352" y="1654803"/>
            <a:ext cx="11602288" cy="438989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735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39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9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32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3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25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75" r:id="rId3"/>
    <p:sldLayoutId id="2147483679" r:id="rId4"/>
    <p:sldLayoutId id="2147483651" r:id="rId5"/>
    <p:sldLayoutId id="2147483680" r:id="rId6"/>
    <p:sldLayoutId id="2147483681" r:id="rId7"/>
    <p:sldLayoutId id="2147483682" r:id="rId8"/>
    <p:sldLayoutId id="2147483672" r:id="rId9"/>
    <p:sldLayoutId id="2147483684" r:id="rId10"/>
    <p:sldLayoutId id="2147483685" r:id="rId11"/>
    <p:sldLayoutId id="2147483686" r:id="rId12"/>
    <p:sldLayoutId id="2147483687" r:id="rId13"/>
    <p:sldLayoutId id="2147483673" r:id="rId14"/>
    <p:sldLayoutId id="2147483677" r:id="rId15"/>
    <p:sldLayoutId id="2147483678" r:id="rId16"/>
    <p:sldLayoutId id="2147483649" r:id="rId17"/>
    <p:sldLayoutId id="2147483689" r:id="rId18"/>
    <p:sldLayoutId id="2147483695" r:id="rId19"/>
    <p:sldLayoutId id="2147483698" r:id="rId20"/>
    <p:sldLayoutId id="2147483699" r:id="rId21"/>
    <p:sldLayoutId id="2147483700" r:id="rId22"/>
    <p:sldLayoutId id="2147483701" r:id="rId23"/>
    <p:sldLayoutId id="2147483702" r:id="rId24"/>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c.europa.eu/info/funding-tenders/opportunities/docs/2021-2027/horizon/temp-form/af/af_he-ria-ia_en.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71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338" y="179062"/>
            <a:ext cx="9920411" cy="600164"/>
          </a:xfrm>
        </p:spPr>
        <p:txBody>
          <a:bodyPr/>
          <a:lstStyle/>
          <a:p>
            <a:r>
              <a:rPr lang="de-DE" sz="4400" dirty="0" err="1">
                <a:solidFill>
                  <a:schemeClr val="accent2"/>
                </a:solidFill>
              </a:rPr>
              <a:t>Workpackage</a:t>
            </a:r>
            <a:endParaRPr lang="de-AT" sz="4400" dirty="0">
              <a:solidFill>
                <a:schemeClr val="accent2"/>
              </a:solidFill>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968221719"/>
              </p:ext>
            </p:extLst>
          </p:nvPr>
        </p:nvGraphicFramePr>
        <p:xfrm>
          <a:off x="376238" y="1654175"/>
          <a:ext cx="11603037" cy="4391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p:cNvSpPr txBox="1"/>
          <p:nvPr/>
        </p:nvSpPr>
        <p:spPr>
          <a:xfrm>
            <a:off x="5219544" y="5857619"/>
            <a:ext cx="1904689" cy="523220"/>
          </a:xfrm>
          <a:prstGeom prst="rect">
            <a:avLst/>
          </a:prstGeom>
          <a:noFill/>
        </p:spPr>
        <p:txBody>
          <a:bodyPr wrap="none" rtlCol="0">
            <a:spAutoFit/>
          </a:bodyPr>
          <a:lstStyle/>
          <a:p>
            <a:r>
              <a:rPr lang="de-DE" sz="2800" dirty="0">
                <a:solidFill>
                  <a:srgbClr val="FF0000"/>
                </a:solidFill>
              </a:rPr>
              <a:t>Milestones</a:t>
            </a:r>
            <a:endParaRPr lang="de-AT" sz="2800" dirty="0">
              <a:solidFill>
                <a:srgbClr val="FF0000"/>
              </a:solidFill>
            </a:endParaRPr>
          </a:p>
        </p:txBody>
      </p:sp>
      <p:sp>
        <p:nvSpPr>
          <p:cNvPr id="6" name="Textfeld 5"/>
          <p:cNvSpPr txBox="1"/>
          <p:nvPr/>
        </p:nvSpPr>
        <p:spPr>
          <a:xfrm>
            <a:off x="5822949" y="385354"/>
            <a:ext cx="5992923" cy="523220"/>
          </a:xfrm>
          <a:prstGeom prst="rect">
            <a:avLst/>
          </a:prstGeom>
          <a:noFill/>
        </p:spPr>
        <p:txBody>
          <a:bodyPr wrap="none" rtlCol="0">
            <a:spAutoFit/>
          </a:bodyPr>
          <a:lstStyle/>
          <a:p>
            <a:r>
              <a:rPr lang="de-DE" sz="2800" dirty="0">
                <a:solidFill>
                  <a:srgbClr val="FF0000"/>
                </a:solidFill>
              </a:rPr>
              <a:t>IMPACTS (</a:t>
            </a:r>
            <a:r>
              <a:rPr lang="de-DE" sz="2800" dirty="0" err="1">
                <a:solidFill>
                  <a:srgbClr val="FF0000"/>
                </a:solidFill>
              </a:rPr>
              <a:t>short</a:t>
            </a:r>
            <a:r>
              <a:rPr lang="de-DE" sz="2800" dirty="0">
                <a:solidFill>
                  <a:srgbClr val="FF0000"/>
                </a:solidFill>
              </a:rPr>
              <a:t>, </a:t>
            </a:r>
            <a:r>
              <a:rPr lang="de-DE" sz="2800" dirty="0" err="1">
                <a:solidFill>
                  <a:srgbClr val="FF0000"/>
                </a:solidFill>
              </a:rPr>
              <a:t>medium,long</a:t>
            </a:r>
            <a:r>
              <a:rPr lang="de-DE" sz="2800" dirty="0">
                <a:solidFill>
                  <a:srgbClr val="FF0000"/>
                </a:solidFill>
              </a:rPr>
              <a:t>-term)</a:t>
            </a:r>
            <a:endParaRPr lang="de-AT" sz="2800" dirty="0">
              <a:solidFill>
                <a:srgbClr val="FF0000"/>
              </a:solidFill>
            </a:endParaRPr>
          </a:p>
        </p:txBody>
      </p:sp>
      <p:sp>
        <p:nvSpPr>
          <p:cNvPr id="7" name="Textfeld 6"/>
          <p:cNvSpPr txBox="1"/>
          <p:nvPr/>
        </p:nvSpPr>
        <p:spPr>
          <a:xfrm>
            <a:off x="10578225" y="6303895"/>
            <a:ext cx="761747" cy="523220"/>
          </a:xfrm>
          <a:prstGeom prst="rect">
            <a:avLst/>
          </a:prstGeom>
          <a:noFill/>
        </p:spPr>
        <p:txBody>
          <a:bodyPr wrap="none" rtlCol="0">
            <a:spAutoFit/>
          </a:bodyPr>
          <a:lstStyle/>
          <a:p>
            <a:r>
              <a:rPr lang="de-DE" sz="2800" dirty="0">
                <a:solidFill>
                  <a:srgbClr val="FF0000"/>
                </a:solidFill>
              </a:rPr>
              <a:t>KPI</a:t>
            </a:r>
            <a:endParaRPr lang="de-AT" sz="2800" dirty="0">
              <a:solidFill>
                <a:srgbClr val="FF0000"/>
              </a:solidFill>
            </a:endParaRPr>
          </a:p>
        </p:txBody>
      </p:sp>
      <p:sp>
        <p:nvSpPr>
          <p:cNvPr id="8" name="Pfeil nach unten 7"/>
          <p:cNvSpPr/>
          <p:nvPr/>
        </p:nvSpPr>
        <p:spPr>
          <a:xfrm>
            <a:off x="5970183" y="5097252"/>
            <a:ext cx="403412" cy="681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Pfeil nach unten 8"/>
          <p:cNvSpPr/>
          <p:nvPr/>
        </p:nvSpPr>
        <p:spPr>
          <a:xfrm>
            <a:off x="10578225" y="4816079"/>
            <a:ext cx="403412" cy="681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Pfeil nach oben 9"/>
          <p:cNvSpPr/>
          <p:nvPr/>
        </p:nvSpPr>
        <p:spPr>
          <a:xfrm>
            <a:off x="8191379" y="1401431"/>
            <a:ext cx="499649" cy="779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Pfeil nach oben 10"/>
          <p:cNvSpPr/>
          <p:nvPr/>
        </p:nvSpPr>
        <p:spPr>
          <a:xfrm>
            <a:off x="3901425" y="5437911"/>
            <a:ext cx="499649" cy="779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extfeld 2"/>
          <p:cNvSpPr txBox="1"/>
          <p:nvPr/>
        </p:nvSpPr>
        <p:spPr>
          <a:xfrm>
            <a:off x="3716694" y="6380839"/>
            <a:ext cx="2039854" cy="369332"/>
          </a:xfrm>
          <a:prstGeom prst="rect">
            <a:avLst/>
          </a:prstGeom>
          <a:noFill/>
        </p:spPr>
        <p:txBody>
          <a:bodyPr wrap="none" rtlCol="0">
            <a:spAutoFit/>
          </a:bodyPr>
          <a:lstStyle/>
          <a:p>
            <a:r>
              <a:rPr lang="de-DE" dirty="0"/>
              <a:t>STAKEHOLDERS</a:t>
            </a:r>
            <a:endParaRPr lang="de-AT" dirty="0"/>
          </a:p>
        </p:txBody>
      </p:sp>
      <p:sp>
        <p:nvSpPr>
          <p:cNvPr id="12" name="Textfeld 11"/>
          <p:cNvSpPr txBox="1"/>
          <p:nvPr/>
        </p:nvSpPr>
        <p:spPr>
          <a:xfrm>
            <a:off x="9652039" y="5675868"/>
            <a:ext cx="1890326" cy="369332"/>
          </a:xfrm>
          <a:prstGeom prst="rect">
            <a:avLst/>
          </a:prstGeom>
          <a:noFill/>
        </p:spPr>
        <p:txBody>
          <a:bodyPr wrap="none" rtlCol="0">
            <a:spAutoFit/>
          </a:bodyPr>
          <a:lstStyle/>
          <a:p>
            <a:r>
              <a:rPr lang="de-DE" dirty="0"/>
              <a:t>Target GROUPS</a:t>
            </a:r>
            <a:endParaRPr lang="de-AT" dirty="0"/>
          </a:p>
        </p:txBody>
      </p:sp>
    </p:spTree>
    <p:extLst>
      <p:ext uri="{BB962C8B-B14F-4D97-AF65-F5344CB8AC3E}">
        <p14:creationId xmlns:p14="http://schemas.microsoft.com/office/powerpoint/2010/main" val="1410257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(2)</a:t>
            </a:r>
            <a:endParaRPr lang="de-AT" dirty="0"/>
          </a:p>
        </p:txBody>
      </p:sp>
      <p:sp>
        <p:nvSpPr>
          <p:cNvPr id="3" name="Inhaltsplatzhalter 2"/>
          <p:cNvSpPr>
            <a:spLocks noGrp="1"/>
          </p:cNvSpPr>
          <p:nvPr>
            <p:ph idx="1"/>
          </p:nvPr>
        </p:nvSpPr>
        <p:spPr/>
        <p:txBody>
          <a:bodyPr/>
          <a:lstStyle/>
          <a:p>
            <a:pPr marL="0" indent="0">
              <a:buNone/>
            </a:pPr>
            <a:r>
              <a:rPr lang="de-AT" b="1" dirty="0"/>
              <a:t>Content: </a:t>
            </a:r>
            <a:endParaRPr lang="de-AT" dirty="0"/>
          </a:p>
          <a:p>
            <a:r>
              <a:rPr lang="en-US" sz="1800" dirty="0"/>
              <a:t>a list of </a:t>
            </a:r>
            <a:r>
              <a:rPr lang="en-US" sz="1800" b="1" dirty="0"/>
              <a:t>milestones</a:t>
            </a:r>
            <a:r>
              <a:rPr lang="en-US" sz="1800" dirty="0"/>
              <a:t> (table 3.1d);</a:t>
            </a:r>
            <a:endParaRPr lang="de-AT" sz="1800" dirty="0"/>
          </a:p>
          <a:p>
            <a:r>
              <a:rPr lang="en-US" sz="1800" dirty="0"/>
              <a:t>a </a:t>
            </a:r>
            <a:r>
              <a:rPr lang="en-US" sz="1800" b="1" dirty="0"/>
              <a:t>list of critical risks</a:t>
            </a:r>
            <a:r>
              <a:rPr lang="en-US" sz="1800" dirty="0"/>
              <a:t>, relating to project implementation, that the stated project's objectives may not be achieved. Detail any </a:t>
            </a:r>
            <a:r>
              <a:rPr lang="en-US" sz="1800" b="1" dirty="0"/>
              <a:t>risk mitigation measures</a:t>
            </a:r>
            <a:r>
              <a:rPr lang="en-US" sz="1800" dirty="0"/>
              <a:t>. You will be able to update the list of critical risks and mitigation measures as the project progresses (table 3.1e); </a:t>
            </a:r>
          </a:p>
          <a:p>
            <a:r>
              <a:rPr lang="en-US" sz="1800" dirty="0"/>
              <a:t>a table showing </a:t>
            </a:r>
            <a:r>
              <a:rPr lang="en-US" sz="1800" b="1" dirty="0"/>
              <a:t>number of person months required </a:t>
            </a:r>
            <a:r>
              <a:rPr lang="en-US" sz="1800" dirty="0"/>
              <a:t>(table 3.1f); </a:t>
            </a:r>
          </a:p>
          <a:p>
            <a:r>
              <a:rPr lang="en-US" sz="1800" dirty="0"/>
              <a:t>a table showing </a:t>
            </a:r>
            <a:r>
              <a:rPr lang="en-US" sz="1800" b="1" dirty="0"/>
              <a:t>description and justification of subcontracting costs </a:t>
            </a:r>
            <a:r>
              <a:rPr lang="en-US" sz="1800" dirty="0"/>
              <a:t>for each participant (table 3.1g); </a:t>
            </a:r>
          </a:p>
          <a:p>
            <a:r>
              <a:rPr lang="en-US" sz="1800" dirty="0"/>
              <a:t>a table showing </a:t>
            </a:r>
            <a:r>
              <a:rPr lang="en-US" sz="1800" b="1" dirty="0"/>
              <a:t>justifications for ‘purchase costs</a:t>
            </a:r>
            <a:r>
              <a:rPr lang="en-US" sz="1800" dirty="0"/>
              <a:t>’ (table 3.1h) for participants where those costs exceed 15% of the personnel costs (according to the budget table in proposal part A); </a:t>
            </a:r>
          </a:p>
          <a:p>
            <a:r>
              <a:rPr lang="en-US" sz="1800" dirty="0"/>
              <a:t>if applicable, a table showing justifications for ‘other costs categories’ (table 3.1i);</a:t>
            </a:r>
          </a:p>
          <a:p>
            <a:r>
              <a:rPr lang="en-US" sz="1800" dirty="0"/>
              <a:t>if applicable, a table showing in-kind contributions from third parties (table 3.1j). </a:t>
            </a:r>
          </a:p>
          <a:p>
            <a:pPr marL="0" indent="0">
              <a:buNone/>
            </a:pPr>
            <a:r>
              <a:rPr lang="en-US" dirty="0"/>
              <a:t> </a:t>
            </a:r>
          </a:p>
          <a:p>
            <a:endParaRPr lang="de-AT" b="1" dirty="0"/>
          </a:p>
        </p:txBody>
      </p:sp>
    </p:spTree>
    <p:extLst>
      <p:ext uri="{BB962C8B-B14F-4D97-AF65-F5344CB8AC3E}">
        <p14:creationId xmlns:p14="http://schemas.microsoft.com/office/powerpoint/2010/main" val="168239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(2)</a:t>
            </a:r>
            <a:endParaRPr lang="de-AT" dirty="0"/>
          </a:p>
        </p:txBody>
      </p:sp>
      <p:pic>
        <p:nvPicPr>
          <p:cNvPr id="4" name="Inhaltsplatzhalt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b="22831"/>
          <a:stretch/>
        </p:blipFill>
        <p:spPr>
          <a:xfrm>
            <a:off x="957699" y="1435609"/>
            <a:ext cx="8912517" cy="4965192"/>
          </a:xfrm>
          <a:prstGeom prst="rect">
            <a:avLst/>
          </a:prstGeom>
        </p:spPr>
      </p:pic>
    </p:spTree>
    <p:extLst>
      <p:ext uri="{BB962C8B-B14F-4D97-AF65-F5344CB8AC3E}">
        <p14:creationId xmlns:p14="http://schemas.microsoft.com/office/powerpoint/2010/main" val="363377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(2)</a:t>
            </a:r>
            <a:endParaRPr lang="de-AT" dirty="0"/>
          </a:p>
        </p:txBody>
      </p:sp>
      <p:pic>
        <p:nvPicPr>
          <p:cNvPr id="5" name="Inhaltsplatzhalter 4"/>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527047" y="1270972"/>
            <a:ext cx="8147235" cy="5212124"/>
          </a:xfrm>
          <a:prstGeom prst="rect">
            <a:avLst/>
          </a:prstGeom>
        </p:spPr>
      </p:pic>
    </p:spTree>
    <p:extLst>
      <p:ext uri="{BB962C8B-B14F-4D97-AF65-F5344CB8AC3E}">
        <p14:creationId xmlns:p14="http://schemas.microsoft.com/office/powerpoint/2010/main" val="3508237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(2)</a:t>
            </a:r>
            <a:endParaRPr lang="de-AT" dirty="0"/>
          </a:p>
        </p:txBody>
      </p:sp>
      <p:pic>
        <p:nvPicPr>
          <p:cNvPr id="4" name="Inhaltsplatzhalt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2002536" y="1097939"/>
            <a:ext cx="8019288" cy="5732199"/>
          </a:xfrm>
          <a:prstGeom prst="rect">
            <a:avLst/>
          </a:prstGeom>
        </p:spPr>
      </p:pic>
    </p:spTree>
    <p:extLst>
      <p:ext uri="{BB962C8B-B14F-4D97-AF65-F5344CB8AC3E}">
        <p14:creationId xmlns:p14="http://schemas.microsoft.com/office/powerpoint/2010/main" val="2581262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(2)</a:t>
            </a:r>
            <a:endParaRPr lang="de-AT" dirty="0"/>
          </a:p>
        </p:txBody>
      </p:sp>
      <p:pic>
        <p:nvPicPr>
          <p:cNvPr id="5" name="Inhaltsplatzhalter 4"/>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2916936" y="1068164"/>
            <a:ext cx="5998464" cy="6115793"/>
          </a:xfrm>
          <a:prstGeom prst="rect">
            <a:avLst/>
          </a:prstGeom>
        </p:spPr>
      </p:pic>
    </p:spTree>
    <p:extLst>
      <p:ext uri="{BB962C8B-B14F-4D97-AF65-F5344CB8AC3E}">
        <p14:creationId xmlns:p14="http://schemas.microsoft.com/office/powerpoint/2010/main" val="1914228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(2)</a:t>
            </a:r>
            <a:endParaRPr lang="de-AT" dirty="0"/>
          </a:p>
        </p:txBody>
      </p:sp>
      <p:pic>
        <p:nvPicPr>
          <p:cNvPr id="4" name="Inhaltsplatzhalt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618534" y="1345751"/>
            <a:ext cx="9796482" cy="4606994"/>
          </a:xfrm>
          <a:prstGeom prst="rect">
            <a:avLst/>
          </a:prstGeom>
        </p:spPr>
      </p:pic>
    </p:spTree>
    <p:extLst>
      <p:ext uri="{BB962C8B-B14F-4D97-AF65-F5344CB8AC3E}">
        <p14:creationId xmlns:p14="http://schemas.microsoft.com/office/powerpoint/2010/main" val="2102192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(2)</a:t>
            </a:r>
            <a:endParaRPr lang="de-AT" dirty="0"/>
          </a:p>
        </p:txBody>
      </p:sp>
      <p:pic>
        <p:nvPicPr>
          <p:cNvPr id="5" name="Inhaltsplatzhalter 4"/>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771845" y="1149242"/>
            <a:ext cx="8445307" cy="5625575"/>
          </a:xfrm>
          <a:prstGeom prst="rect">
            <a:avLst/>
          </a:prstGeom>
        </p:spPr>
      </p:pic>
    </p:spTree>
    <p:extLst>
      <p:ext uri="{BB962C8B-B14F-4D97-AF65-F5344CB8AC3E}">
        <p14:creationId xmlns:p14="http://schemas.microsoft.com/office/powerpoint/2010/main" val="207774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(2)</a:t>
            </a:r>
            <a:endParaRPr lang="de-AT" dirty="0"/>
          </a:p>
        </p:txBody>
      </p:sp>
      <p:pic>
        <p:nvPicPr>
          <p:cNvPr id="4" name="Inhaltsplatzhalt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2157984" y="1067380"/>
            <a:ext cx="7678248" cy="5790620"/>
          </a:xfrm>
          <a:prstGeom prst="rect">
            <a:avLst/>
          </a:prstGeom>
        </p:spPr>
      </p:pic>
    </p:spTree>
    <p:extLst>
      <p:ext uri="{BB962C8B-B14F-4D97-AF65-F5344CB8AC3E}">
        <p14:creationId xmlns:p14="http://schemas.microsoft.com/office/powerpoint/2010/main" val="166749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68000"/>
            <a:ext cx="10868130" cy="600164"/>
          </a:xfrm>
        </p:spPr>
        <p:txBody>
          <a:bodyPr/>
          <a:lstStyle/>
          <a:p>
            <a:r>
              <a:rPr lang="en-US" b="0" dirty="0"/>
              <a:t>B3.2  Capacity of participants and consortium as a whole</a:t>
            </a:r>
            <a:endParaRPr lang="de-AT" dirty="0"/>
          </a:p>
        </p:txBody>
      </p:sp>
      <p:sp>
        <p:nvSpPr>
          <p:cNvPr id="3" name="Inhaltsplatzhalter 2"/>
          <p:cNvSpPr>
            <a:spLocks noGrp="1"/>
          </p:cNvSpPr>
          <p:nvPr>
            <p:ph idx="1"/>
          </p:nvPr>
        </p:nvSpPr>
        <p:spPr>
          <a:xfrm>
            <a:off x="838200" y="1527040"/>
            <a:ext cx="10802112" cy="4834365"/>
          </a:xfrm>
        </p:spPr>
        <p:txBody>
          <a:bodyPr/>
          <a:lstStyle/>
          <a:p>
            <a:r>
              <a:rPr lang="en-US" b="1" dirty="0"/>
              <a:t>Describe the consortium. </a:t>
            </a:r>
            <a:r>
              <a:rPr lang="en-US" dirty="0">
                <a:solidFill>
                  <a:srgbClr val="C00000"/>
                </a:solidFill>
              </a:rPr>
              <a:t>How does it match the project’s objectives, and bring together the necessary disciplinary and inter-disciplinary knowledge</a:t>
            </a:r>
            <a:r>
              <a:rPr lang="en-US" dirty="0"/>
              <a:t>. Show how this includes expertise in social sciences and humanities, open science practices, and gender aspects of R&amp;I, as appropriate. Include in the description affiliated entities and associated partners, if any.</a:t>
            </a:r>
          </a:p>
          <a:p>
            <a:r>
              <a:rPr lang="en-US" dirty="0"/>
              <a:t>Show </a:t>
            </a:r>
            <a:r>
              <a:rPr lang="en-US" b="1" dirty="0"/>
              <a:t>how the partners will have </a:t>
            </a:r>
            <a:r>
              <a:rPr lang="en-US" b="1" dirty="0">
                <a:solidFill>
                  <a:srgbClr val="C00000"/>
                </a:solidFill>
              </a:rPr>
              <a:t>access to critical infrastructure </a:t>
            </a:r>
            <a:r>
              <a:rPr lang="en-US" b="1" dirty="0"/>
              <a:t>needed to carry out the project activities. </a:t>
            </a:r>
          </a:p>
          <a:p>
            <a:r>
              <a:rPr lang="en-US" dirty="0"/>
              <a:t>Describe </a:t>
            </a:r>
            <a:r>
              <a:rPr lang="en-US" b="1" dirty="0"/>
              <a:t>how</a:t>
            </a:r>
            <a:r>
              <a:rPr lang="en-US" dirty="0"/>
              <a:t> </a:t>
            </a:r>
            <a:r>
              <a:rPr lang="en-US" b="1" dirty="0"/>
              <a:t>the members </a:t>
            </a:r>
            <a:r>
              <a:rPr lang="en-US" b="1" dirty="0">
                <a:solidFill>
                  <a:srgbClr val="C00000"/>
                </a:solidFill>
              </a:rPr>
              <a:t>complement one another </a:t>
            </a:r>
            <a:r>
              <a:rPr lang="en-US" dirty="0"/>
              <a:t>(and cover the value chain, where appropriate) </a:t>
            </a:r>
          </a:p>
          <a:p>
            <a:r>
              <a:rPr lang="en-US" b="1" dirty="0"/>
              <a:t>In what way does each of them contribute to the project? </a:t>
            </a:r>
            <a:r>
              <a:rPr lang="en-US" dirty="0"/>
              <a:t>Show that </a:t>
            </a:r>
            <a:r>
              <a:rPr lang="en-US" dirty="0">
                <a:solidFill>
                  <a:srgbClr val="C00000"/>
                </a:solidFill>
              </a:rPr>
              <a:t>each has a valid role</a:t>
            </a:r>
            <a:r>
              <a:rPr lang="en-US" dirty="0"/>
              <a:t>, and adequate resources in the project to fulfil that role. </a:t>
            </a:r>
          </a:p>
        </p:txBody>
      </p:sp>
    </p:spTree>
    <p:extLst>
      <p:ext uri="{BB962C8B-B14F-4D97-AF65-F5344CB8AC3E}">
        <p14:creationId xmlns:p14="http://schemas.microsoft.com/office/powerpoint/2010/main" val="281248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7011" y="1678098"/>
            <a:ext cx="10156297" cy="1749286"/>
          </a:xfrm>
        </p:spPr>
        <p:txBody>
          <a:bodyPr/>
          <a:lstStyle/>
          <a:p>
            <a:r>
              <a:rPr lang="en-GB" dirty="0"/>
              <a:t>Session 4:</a:t>
            </a:r>
            <a:br>
              <a:rPr lang="en-GB" dirty="0"/>
            </a:br>
            <a:r>
              <a:rPr lang="en-GB" sz="4800" dirty="0"/>
              <a:t>Proposal application form - </a:t>
            </a:r>
            <a:r>
              <a:rPr lang="en-US" sz="4800" dirty="0"/>
              <a:t>Quality and efficiency of the implementation</a:t>
            </a:r>
            <a:endParaRPr lang="de-AT" sz="4800" dirty="0"/>
          </a:p>
        </p:txBody>
      </p:sp>
      <p:sp>
        <p:nvSpPr>
          <p:cNvPr id="3" name="Untertitel 2"/>
          <p:cNvSpPr>
            <a:spLocks noGrp="1"/>
          </p:cNvSpPr>
          <p:nvPr>
            <p:ph type="subTitle" idx="1"/>
          </p:nvPr>
        </p:nvSpPr>
        <p:spPr>
          <a:xfrm>
            <a:off x="1077012" y="1189530"/>
            <a:ext cx="10156297" cy="488568"/>
          </a:xfrm>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222990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68000"/>
            <a:ext cx="10868130" cy="600164"/>
          </a:xfrm>
        </p:spPr>
        <p:txBody>
          <a:bodyPr/>
          <a:lstStyle/>
          <a:p>
            <a:r>
              <a:rPr lang="en-US" b="0" dirty="0"/>
              <a:t>B3.2  Capacity of participants and consortium as a whole (2)</a:t>
            </a:r>
            <a:endParaRPr lang="de-AT" dirty="0"/>
          </a:p>
        </p:txBody>
      </p:sp>
      <p:sp>
        <p:nvSpPr>
          <p:cNvPr id="3" name="Inhaltsplatzhalter 2"/>
          <p:cNvSpPr>
            <a:spLocks noGrp="1"/>
          </p:cNvSpPr>
          <p:nvPr>
            <p:ph idx="1"/>
          </p:nvPr>
        </p:nvSpPr>
        <p:spPr>
          <a:xfrm>
            <a:off x="838200" y="1700776"/>
            <a:ext cx="10515600" cy="4834365"/>
          </a:xfrm>
        </p:spPr>
        <p:txBody>
          <a:bodyPr/>
          <a:lstStyle/>
          <a:p>
            <a:r>
              <a:rPr lang="en-US" dirty="0"/>
              <a:t>If applicable, </a:t>
            </a:r>
            <a:r>
              <a:rPr lang="en-US" b="1" dirty="0"/>
              <a:t>describe the </a:t>
            </a:r>
            <a:r>
              <a:rPr lang="en-US" b="1" dirty="0">
                <a:solidFill>
                  <a:srgbClr val="C00000"/>
                </a:solidFill>
              </a:rPr>
              <a:t>industrial/commercial involvement </a:t>
            </a:r>
            <a:r>
              <a:rPr lang="en-US" b="1" dirty="0"/>
              <a:t>in the project </a:t>
            </a:r>
            <a:r>
              <a:rPr lang="en-US" b="1" dirty="0">
                <a:solidFill>
                  <a:srgbClr val="C00000"/>
                </a:solidFill>
              </a:rPr>
              <a:t>to ensure exploitation of the results</a:t>
            </a:r>
            <a:r>
              <a:rPr lang="en-US" dirty="0">
                <a:solidFill>
                  <a:srgbClr val="C00000"/>
                </a:solidFill>
              </a:rPr>
              <a:t> </a:t>
            </a:r>
            <a:r>
              <a:rPr lang="en-US" dirty="0"/>
              <a:t>and explain why this is consistent with and will help to achieve the specific measures which are proposed for exploitation of the results of the project (see section 2.2). </a:t>
            </a:r>
          </a:p>
          <a:p>
            <a:r>
              <a:rPr lang="en-US" b="1" dirty="0"/>
              <a:t>Other countries and international </a:t>
            </a:r>
            <a:r>
              <a:rPr lang="en-US" b="1" dirty="0" err="1"/>
              <a:t>organisations</a:t>
            </a:r>
            <a:r>
              <a:rPr lang="en-US" dirty="0"/>
              <a:t>: If one or more of the participants requesting EU funding is based in a country or is an international </a:t>
            </a:r>
            <a:r>
              <a:rPr lang="en-US" dirty="0" err="1"/>
              <a:t>organisation</a:t>
            </a:r>
            <a:r>
              <a:rPr lang="en-US" dirty="0"/>
              <a:t> that is not automatically eligible for such funding (entities from Member States of the EU, from Associated Countries and from one of the countries in the exhaustive list included in the Work </a:t>
            </a:r>
            <a:r>
              <a:rPr lang="en-US" dirty="0" err="1"/>
              <a:t>Programme</a:t>
            </a:r>
            <a:r>
              <a:rPr lang="en-US" dirty="0"/>
              <a:t> General Annexes B are automatically eligible for EU funding), explain why the participation of the entity in question is essential to successfully carry out the project. </a:t>
            </a:r>
            <a:r>
              <a:rPr lang="de-AT" dirty="0"/>
              <a:t> </a:t>
            </a:r>
            <a:endParaRPr lang="en-US" dirty="0"/>
          </a:p>
        </p:txBody>
      </p:sp>
    </p:spTree>
    <p:extLst>
      <p:ext uri="{BB962C8B-B14F-4D97-AF65-F5344CB8AC3E}">
        <p14:creationId xmlns:p14="http://schemas.microsoft.com/office/powerpoint/2010/main" val="2466168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GROUP WORK</a:t>
            </a:r>
            <a:endParaRPr lang="de-AT" dirty="0"/>
          </a:p>
        </p:txBody>
      </p:sp>
      <p:sp>
        <p:nvSpPr>
          <p:cNvPr id="3" name="Inhaltsplatzhalter 2"/>
          <p:cNvSpPr>
            <a:spLocks noGrp="1"/>
          </p:cNvSpPr>
          <p:nvPr>
            <p:ph idx="1"/>
          </p:nvPr>
        </p:nvSpPr>
        <p:spPr>
          <a:xfrm>
            <a:off x="838200" y="1180182"/>
            <a:ext cx="10515600" cy="4834365"/>
          </a:xfrm>
        </p:spPr>
        <p:txBody>
          <a:bodyPr/>
          <a:lstStyle/>
          <a:p>
            <a:pPr>
              <a:buClr>
                <a:srgbClr val="578DA3"/>
              </a:buClr>
            </a:pPr>
            <a:r>
              <a:rPr lang="en-US" sz="1800" dirty="0"/>
              <a:t>Outline a structure of work-packages (WPs), related to the call you are interested in /or to the call discussed in the proposal writing camp. Prepare drafts of the work-packages. </a:t>
            </a:r>
          </a:p>
          <a:p>
            <a:pPr>
              <a:buClr>
                <a:srgbClr val="578DA3"/>
              </a:buClr>
            </a:pPr>
            <a:r>
              <a:rPr lang="en-US" sz="1800" dirty="0"/>
              <a:t>Work in small groups</a:t>
            </a:r>
          </a:p>
          <a:p>
            <a:pPr>
              <a:buClr>
                <a:srgbClr val="578DA3"/>
              </a:buClr>
            </a:pPr>
            <a:r>
              <a:rPr lang="en-US" sz="1800" dirty="0"/>
              <a:t>Establish the WP draft with </a:t>
            </a:r>
            <a:br>
              <a:rPr lang="en-US" sz="1800" dirty="0"/>
            </a:br>
            <a:r>
              <a:rPr lang="en-US" sz="1800" dirty="0"/>
              <a:t>- WP number &amp; title, </a:t>
            </a:r>
            <a:br>
              <a:rPr lang="en-US" sz="1800" dirty="0"/>
            </a:br>
            <a:r>
              <a:rPr lang="en-US" sz="1800" dirty="0"/>
              <a:t>- objectives, </a:t>
            </a:r>
            <a:br>
              <a:rPr lang="en-US" sz="1800" dirty="0"/>
            </a:br>
            <a:r>
              <a:rPr lang="en-US" sz="1800" dirty="0"/>
              <a:t>- contents / description of work (core part of WP), tasks</a:t>
            </a:r>
            <a:br>
              <a:rPr lang="en-US" sz="1800" dirty="0"/>
            </a:br>
            <a:r>
              <a:rPr lang="en-US" sz="1800" dirty="0"/>
              <a:t>- partners,</a:t>
            </a:r>
            <a:br>
              <a:rPr lang="en-US" sz="1800" dirty="0"/>
            </a:br>
            <a:r>
              <a:rPr lang="en-US" sz="1800" dirty="0"/>
              <a:t>- timing,</a:t>
            </a:r>
            <a:br>
              <a:rPr lang="en-US" sz="1800" dirty="0"/>
            </a:br>
            <a:r>
              <a:rPr lang="en-US" sz="1800" dirty="0"/>
              <a:t>- deliverables.</a:t>
            </a:r>
          </a:p>
          <a:p>
            <a:pPr>
              <a:buClr>
                <a:srgbClr val="578DA3"/>
              </a:buClr>
            </a:pPr>
            <a:r>
              <a:rPr lang="en-US" sz="1800" dirty="0"/>
              <a:t>Presentation of draft work-packages &amp; analysis in the group</a:t>
            </a:r>
          </a:p>
          <a:p>
            <a:pPr marL="0" indent="0">
              <a:buClr>
                <a:srgbClr val="578DA3"/>
              </a:buClr>
              <a:buNone/>
            </a:pPr>
            <a:r>
              <a:rPr lang="en-GB" sz="1800" b="1" dirty="0"/>
              <a:t>Follow the instructions from the application form</a:t>
            </a:r>
          </a:p>
          <a:p>
            <a:pPr marL="0" indent="0">
              <a:buClr>
                <a:srgbClr val="578DA3"/>
              </a:buClr>
              <a:buNone/>
            </a:pPr>
            <a:endParaRPr lang="en-GB" sz="1800" dirty="0"/>
          </a:p>
          <a:p>
            <a:endParaRPr lang="de-AT" dirty="0"/>
          </a:p>
        </p:txBody>
      </p:sp>
    </p:spTree>
    <p:extLst>
      <p:ext uri="{BB962C8B-B14F-4D97-AF65-F5344CB8AC3E}">
        <p14:creationId xmlns:p14="http://schemas.microsoft.com/office/powerpoint/2010/main" val="1684229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To do: PREPARE A WORKPLAN DESCRIPTION </a:t>
            </a:r>
            <a:br>
              <a:rPr lang="en-US" dirty="0"/>
            </a:br>
            <a:r>
              <a:rPr lang="en-US" dirty="0"/>
              <a:t>(see template)</a:t>
            </a:r>
            <a:endParaRPr lang="de-AT" dirty="0"/>
          </a:p>
        </p:txBody>
      </p:sp>
      <p:pic>
        <p:nvPicPr>
          <p:cNvPr id="5" name="Inhaltsplatzhalter 4"/>
          <p:cNvPicPr>
            <a:picLocks noGrp="1" noChangeAspect="1"/>
          </p:cNvPicPr>
          <p:nvPr>
            <p:ph idx="1"/>
          </p:nvPr>
        </p:nvPicPr>
        <p:blipFill>
          <a:blip r:embed="rId2"/>
          <a:stretch>
            <a:fillRect/>
          </a:stretch>
        </p:blipFill>
        <p:spPr>
          <a:xfrm>
            <a:off x="2237362" y="1840611"/>
            <a:ext cx="7552683" cy="4835525"/>
          </a:xfrm>
          <a:prstGeom prst="rect">
            <a:avLst/>
          </a:prstGeom>
        </p:spPr>
      </p:pic>
    </p:spTree>
    <p:extLst>
      <p:ext uri="{BB962C8B-B14F-4D97-AF65-F5344CB8AC3E}">
        <p14:creationId xmlns:p14="http://schemas.microsoft.com/office/powerpoint/2010/main" val="3037208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HOMEWORK</a:t>
            </a:r>
            <a:endParaRPr lang="de-AT" dirty="0"/>
          </a:p>
        </p:txBody>
      </p:sp>
      <p:sp>
        <p:nvSpPr>
          <p:cNvPr id="3" name="Inhaltsplatzhalter 2"/>
          <p:cNvSpPr>
            <a:spLocks noGrp="1"/>
          </p:cNvSpPr>
          <p:nvPr>
            <p:ph idx="1"/>
          </p:nvPr>
        </p:nvSpPr>
        <p:spPr>
          <a:xfrm>
            <a:off x="838200" y="1180182"/>
            <a:ext cx="10515600" cy="4834365"/>
          </a:xfrm>
        </p:spPr>
        <p:txBody>
          <a:bodyPr/>
          <a:lstStyle/>
          <a:p>
            <a:pPr>
              <a:buClr>
                <a:srgbClr val="578DA3"/>
              </a:buClr>
            </a:pPr>
            <a:r>
              <a:rPr lang="en-US" sz="1800" dirty="0"/>
              <a:t>Continue elaborating the Work-Package (WP) draft/s until the next session </a:t>
            </a:r>
            <a:r>
              <a:rPr lang="en-US" sz="1800"/>
              <a:t>on Wednesday. </a:t>
            </a:r>
            <a:endParaRPr lang="en-US" sz="1800" dirty="0"/>
          </a:p>
          <a:p>
            <a:pPr>
              <a:buClr>
                <a:srgbClr val="578DA3"/>
              </a:buClr>
            </a:pPr>
            <a:r>
              <a:rPr lang="en-US" sz="1800" dirty="0"/>
              <a:t>Focus on refining WP drafts of </a:t>
            </a:r>
            <a:br>
              <a:rPr lang="en-US" sz="1800" dirty="0"/>
            </a:br>
            <a:r>
              <a:rPr lang="en-US" sz="1800" dirty="0"/>
              <a:t>- </a:t>
            </a:r>
            <a:r>
              <a:rPr lang="en-US" sz="1800" b="1" dirty="0"/>
              <a:t>objectives</a:t>
            </a:r>
            <a:r>
              <a:rPr lang="en-US" sz="1800" dirty="0"/>
              <a:t> ,</a:t>
            </a:r>
            <a:br>
              <a:rPr lang="en-US" sz="1800" dirty="0"/>
            </a:br>
            <a:r>
              <a:rPr lang="en-US" sz="1800" dirty="0"/>
              <a:t>- </a:t>
            </a:r>
            <a:r>
              <a:rPr lang="en-US" sz="1800" b="1" dirty="0"/>
              <a:t>task descriptions</a:t>
            </a:r>
            <a:r>
              <a:rPr lang="en-US" sz="1800" dirty="0"/>
              <a:t>: contents / description of work, broken down into several tasks (e.g. 4-5 per WP, depending on complexity of a project). This is the core part of a WP, and needs to be detailed. </a:t>
            </a:r>
            <a:br>
              <a:rPr lang="en-US" sz="1800" dirty="0"/>
            </a:br>
            <a:r>
              <a:rPr lang="en-US" sz="1800" dirty="0"/>
              <a:t>- </a:t>
            </a:r>
            <a:r>
              <a:rPr lang="en-US" sz="1800" b="1" dirty="0"/>
              <a:t>deliverables</a:t>
            </a:r>
            <a:r>
              <a:rPr lang="en-US" sz="1800" dirty="0"/>
              <a:t> (e.g. specify one per task).</a:t>
            </a:r>
          </a:p>
          <a:p>
            <a:pPr>
              <a:buClr>
                <a:srgbClr val="578DA3"/>
              </a:buClr>
            </a:pPr>
            <a:r>
              <a:rPr lang="en-US" sz="1800" dirty="0"/>
              <a:t>You may coordinate and do the work jointly with colleagues, who also participate in the Proposal writing Camp. </a:t>
            </a:r>
          </a:p>
          <a:p>
            <a:pPr>
              <a:buClr>
                <a:srgbClr val="578DA3"/>
              </a:buClr>
            </a:pPr>
            <a:r>
              <a:rPr lang="en-US" sz="1800" dirty="0"/>
              <a:t>Send the drafts of your WP/task descriptions per e-mail on Tuesday afternoon before the next session to the trainers. Certain colleagues will be asked to present briefly the result at the feedback session (Wednesday morning). </a:t>
            </a:r>
          </a:p>
          <a:p>
            <a:pPr>
              <a:buClr>
                <a:srgbClr val="578DA3"/>
              </a:buClr>
            </a:pPr>
            <a:r>
              <a:rPr lang="en-GB" sz="1800" b="1" dirty="0"/>
              <a:t>Follow the instructions in the application form. See chapter 3 </a:t>
            </a:r>
            <a:r>
              <a:rPr lang="en-US" sz="1800" b="1" dirty="0"/>
              <a:t>Quality and efficiency of the implementation as of page 32 standard application form:</a:t>
            </a:r>
            <a:br>
              <a:rPr lang="en-US" sz="1800" b="1" dirty="0"/>
            </a:br>
            <a:r>
              <a:rPr lang="en-US" sz="1800" b="1" dirty="0">
                <a:hlinkClick r:id="rId2"/>
              </a:rPr>
              <a:t>https://ec.europa.eu/info/funding-tenders/opportunities/docs/2021-2027/horizon/temp-form/af/af_he-ria-ia_en.pdf</a:t>
            </a:r>
            <a:endParaRPr lang="en-US" sz="1800" b="1" dirty="0"/>
          </a:p>
          <a:p>
            <a:pPr>
              <a:buClr>
                <a:srgbClr val="578DA3"/>
              </a:buClr>
            </a:pPr>
            <a:endParaRPr lang="en-US" sz="1800" b="1" dirty="0"/>
          </a:p>
          <a:p>
            <a:pPr>
              <a:buClr>
                <a:srgbClr val="578DA3"/>
              </a:buClr>
            </a:pPr>
            <a:endParaRPr lang="en-US" sz="1800" b="1" dirty="0"/>
          </a:p>
          <a:p>
            <a:pPr>
              <a:buClr>
                <a:srgbClr val="578DA3"/>
              </a:buClr>
            </a:pPr>
            <a:endParaRPr lang="en-GB" sz="1800" b="1" dirty="0"/>
          </a:p>
          <a:p>
            <a:pPr marL="0" indent="0">
              <a:buClr>
                <a:srgbClr val="578DA3"/>
              </a:buClr>
              <a:buNone/>
            </a:pPr>
            <a:endParaRPr lang="en-GB" sz="1800" dirty="0"/>
          </a:p>
          <a:p>
            <a:endParaRPr lang="de-AT" dirty="0"/>
          </a:p>
        </p:txBody>
      </p:sp>
    </p:spTree>
    <p:extLst>
      <p:ext uri="{BB962C8B-B14F-4D97-AF65-F5344CB8AC3E}">
        <p14:creationId xmlns:p14="http://schemas.microsoft.com/office/powerpoint/2010/main" val="2042626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444928"/>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p>
          <a:p>
            <a:pPr algn="ct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br>
              <a:rPr lang="en-GB" b="0" kern="0" dirty="0">
                <a:latin typeface="EC Square Sans Pro" panose="020B0506040000020004" pitchFamily="34" charset="0"/>
              </a:rPr>
            </a:br>
            <a:br>
              <a:rPr lang="en-GB" kern="0" dirty="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u="sng" dirty="0">
                <a:solidFill>
                  <a:schemeClr val="tx2"/>
                </a:solidFill>
                <a:latin typeface="+mj-lt"/>
                <a:hlinkClick r:id="rId2"/>
              </a:rPr>
              <a:t>http://ec.europa.eu/horizon-europe</a:t>
            </a:r>
            <a:endParaRPr lang="en-GB" sz="1800" b="1" u="sng" dirty="0">
              <a:solidFill>
                <a:schemeClr val="tx2"/>
              </a:solidFill>
              <a:latin typeface="+mj-lt"/>
            </a:endParaRPr>
          </a:p>
          <a:p>
            <a:pPr algn="ctr"/>
            <a:endParaRPr lang="en-GB" sz="1000" b="0" dirty="0" err="1">
              <a:solidFill>
                <a:schemeClr val="accent3"/>
              </a:solidFill>
            </a:endParaRPr>
          </a:p>
        </p:txBody>
      </p:sp>
      <p:sp>
        <p:nvSpPr>
          <p:cNvPr id="3" name="Titel 2"/>
          <p:cNvSpPr>
            <a:spLocks noGrp="1"/>
          </p:cNvSpPr>
          <p:nvPr>
            <p:ph type="title"/>
          </p:nvPr>
        </p:nvSpPr>
        <p:spPr/>
        <p:txBody>
          <a:bodyPr/>
          <a:lstStyle/>
          <a:p>
            <a:endParaRPr lang="de-AT"/>
          </a:p>
        </p:txBody>
      </p:sp>
    </p:spTree>
    <p:extLst>
      <p:ext uri="{BB962C8B-B14F-4D97-AF65-F5344CB8AC3E}">
        <p14:creationId xmlns:p14="http://schemas.microsoft.com/office/powerpoint/2010/main" val="1658662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marL="0" indent="0"/>
            <a:r>
              <a:rPr lang="en-US" sz="2400" dirty="0"/>
              <a:t>What evaluators of Horizon EUROPE proposals are looking for</a:t>
            </a:r>
            <a:endParaRPr lang="de-DE" dirty="0"/>
          </a:p>
        </p:txBody>
      </p:sp>
      <p:sp>
        <p:nvSpPr>
          <p:cNvPr id="2" name="Inhaltsplatzhalter 1"/>
          <p:cNvSpPr>
            <a:spLocks noGrp="1"/>
          </p:cNvSpPr>
          <p:nvPr>
            <p:ph idx="1"/>
          </p:nvPr>
        </p:nvSpPr>
        <p:spPr/>
        <p:txBody>
          <a:bodyPr/>
          <a:lstStyle/>
          <a:p>
            <a:pPr marL="0" indent="0" algn="just">
              <a:buClr>
                <a:srgbClr val="578DA3"/>
              </a:buClr>
              <a:buNone/>
            </a:pPr>
            <a:r>
              <a:rPr lang="en-US" kern="0" dirty="0"/>
              <a:t>The evaluators pay particular attention to:</a:t>
            </a:r>
          </a:p>
          <a:p>
            <a:pPr algn="just">
              <a:buClr>
                <a:srgbClr val="578DA3"/>
              </a:buClr>
            </a:pPr>
            <a:r>
              <a:rPr lang="en-US" kern="0" dirty="0"/>
              <a:t> Expected impacts described for the topic of the project </a:t>
            </a:r>
          </a:p>
          <a:p>
            <a:pPr algn="just">
              <a:buClr>
                <a:srgbClr val="578DA3"/>
              </a:buClr>
            </a:pPr>
            <a:r>
              <a:rPr lang="en-US" kern="0" dirty="0"/>
              <a:t> Key performance indicators (KPIs) including target values</a:t>
            </a:r>
          </a:p>
          <a:p>
            <a:pPr algn="just">
              <a:buClr>
                <a:srgbClr val="578DA3"/>
              </a:buClr>
            </a:pPr>
            <a:r>
              <a:rPr lang="en-US" kern="0" dirty="0"/>
              <a:t> Enhancing innovation capacity and integration of new knowledge</a:t>
            </a:r>
          </a:p>
          <a:p>
            <a:pPr algn="just">
              <a:buClr>
                <a:srgbClr val="578DA3"/>
              </a:buClr>
            </a:pPr>
            <a:r>
              <a:rPr lang="en-US" kern="0" dirty="0"/>
              <a:t> Strengthening competitiveness and growth of industrial partners by developing and delivering innovations meeting market needs</a:t>
            </a:r>
          </a:p>
          <a:p>
            <a:pPr algn="just">
              <a:buClr>
                <a:srgbClr val="578DA3"/>
              </a:buClr>
            </a:pPr>
            <a:r>
              <a:rPr lang="en-US" kern="0" dirty="0"/>
              <a:t> Other environmental or social impacts…</a:t>
            </a:r>
          </a:p>
          <a:p>
            <a:pPr marL="0" indent="0" algn="just">
              <a:buClr>
                <a:srgbClr val="578DA3"/>
              </a:buClr>
              <a:buNone/>
            </a:pPr>
            <a:r>
              <a:rPr lang="en-US" kern="0" dirty="0"/>
              <a:t>They evaluate effectiveness of the proposed measures to exploit and disseminate the project results (including management of IPR), to communicate the project...</a:t>
            </a:r>
            <a:endParaRPr lang="en-GB" kern="0" dirty="0"/>
          </a:p>
          <a:p>
            <a:endParaRPr lang="de-AT" dirty="0"/>
          </a:p>
        </p:txBody>
      </p:sp>
    </p:spTree>
    <p:extLst>
      <p:ext uri="{BB962C8B-B14F-4D97-AF65-F5344CB8AC3E}">
        <p14:creationId xmlns:p14="http://schemas.microsoft.com/office/powerpoint/2010/main" val="338609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lvl="0"/>
            <a:endParaRPr lang="en-US" sz="4400" dirty="0"/>
          </a:p>
        </p:txBody>
      </p:sp>
      <p:sp>
        <p:nvSpPr>
          <p:cNvPr id="2" name="Rechteck 1"/>
          <p:cNvSpPr/>
          <p:nvPr/>
        </p:nvSpPr>
        <p:spPr>
          <a:xfrm>
            <a:off x="4394479" y="3990090"/>
            <a:ext cx="6096000" cy="830997"/>
          </a:xfrm>
          <a:prstGeom prst="rect">
            <a:avLst/>
          </a:prstGeom>
        </p:spPr>
        <p:txBody>
          <a:bodyPr>
            <a:spAutoFit/>
          </a:bodyPr>
          <a:lstStyle/>
          <a:p>
            <a:pPr marL="342900" indent="-342900">
              <a:buClr>
                <a:srgbClr val="578DA3"/>
              </a:buClr>
              <a:buFont typeface="+mj-lt"/>
              <a:buAutoNum type="arabicPeriod"/>
            </a:pPr>
            <a:r>
              <a:rPr lang="en-US" sz="2400" dirty="0"/>
              <a:t>Work plan principles</a:t>
            </a:r>
          </a:p>
          <a:p>
            <a:pPr marL="342900" indent="-342900">
              <a:buClr>
                <a:srgbClr val="578DA3"/>
              </a:buClr>
              <a:buFont typeface="+mj-lt"/>
              <a:buAutoNum type="arabicPeriod"/>
            </a:pPr>
            <a:r>
              <a:rPr lang="en-US" sz="2400" dirty="0"/>
              <a:t>Group work: Preparation of a </a:t>
            </a:r>
            <a:r>
              <a:rPr lang="en-US" sz="2400" dirty="0" err="1"/>
              <a:t>workplan</a:t>
            </a:r>
            <a:endParaRPr lang="en-US" sz="2400" dirty="0"/>
          </a:p>
        </p:txBody>
      </p:sp>
    </p:spTree>
    <p:extLst>
      <p:ext uri="{BB962C8B-B14F-4D97-AF65-F5344CB8AC3E}">
        <p14:creationId xmlns:p14="http://schemas.microsoft.com/office/powerpoint/2010/main" val="48577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p:cNvGraphicFramePr>
          <p:nvPr/>
        </p:nvGraphicFramePr>
        <p:xfrm>
          <a:off x="1676400" y="1340768"/>
          <a:ext cx="8534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47528" y="116632"/>
            <a:ext cx="8505800" cy="707886"/>
          </a:xfrm>
          <a:prstGeom prst="rect">
            <a:avLst/>
          </a:prstGeom>
          <a:noFill/>
        </p:spPr>
        <p:txBody>
          <a:bodyPr wrap="square" rtlCol="0">
            <a:spAutoFit/>
          </a:bodyPr>
          <a:lstStyle/>
          <a:p>
            <a:pPr>
              <a:defRPr/>
            </a:pPr>
            <a:r>
              <a:rPr lang="en-GB" sz="2000" dirty="0">
                <a:solidFill>
                  <a:srgbClr val="7030A0"/>
                </a:solidFill>
                <a:latin typeface="Arial"/>
              </a:rPr>
              <a:t>Example: structure of a HORIZON EUROPE - RIA (Research &amp; Innovation Action)</a:t>
            </a:r>
          </a:p>
        </p:txBody>
      </p:sp>
    </p:spTree>
    <p:extLst>
      <p:ext uri="{BB962C8B-B14F-4D97-AF65-F5344CB8AC3E}">
        <p14:creationId xmlns:p14="http://schemas.microsoft.com/office/powerpoint/2010/main" val="215922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006382" y="857168"/>
            <a:ext cx="7675015" cy="4985980"/>
          </a:xfrm>
          <a:prstGeom prst="rect">
            <a:avLst/>
          </a:prstGeom>
        </p:spPr>
        <p:txBody>
          <a:bodyPr vert="horz" wrap="square" lIns="0" tIns="0" rIns="0" bIns="0" rtlCol="0">
            <a:spAutoFit/>
          </a:bodyPr>
          <a:lstStyle/>
          <a:p>
            <a:pPr marL="12700">
              <a:defRPr/>
            </a:pPr>
            <a:r>
              <a:rPr lang="de-AT" sz="2800" b="1" spc="-60" dirty="0">
                <a:solidFill>
                  <a:srgbClr val="254061"/>
                </a:solidFill>
                <a:latin typeface="Calibri"/>
                <a:cs typeface="Calibri"/>
              </a:rPr>
              <a:t>RIA </a:t>
            </a:r>
            <a:r>
              <a:rPr sz="2800" b="1" spc="-10" dirty="0">
                <a:solidFill>
                  <a:srgbClr val="254061"/>
                </a:solidFill>
                <a:latin typeface="Calibri"/>
                <a:cs typeface="Calibri"/>
              </a:rPr>
              <a:t>(</a:t>
            </a:r>
            <a:r>
              <a:rPr sz="2800" b="1" spc="-80" dirty="0">
                <a:solidFill>
                  <a:srgbClr val="254061"/>
                </a:solidFill>
                <a:latin typeface="Calibri"/>
                <a:cs typeface="Calibri"/>
              </a:rPr>
              <a:t>P</a:t>
            </a:r>
            <a:r>
              <a:rPr sz="2800" b="1" spc="-20" dirty="0">
                <a:solidFill>
                  <a:srgbClr val="254061"/>
                </a:solidFill>
                <a:latin typeface="Calibri"/>
                <a:cs typeface="Calibri"/>
              </a:rPr>
              <a:t>a</a:t>
            </a:r>
            <a:r>
              <a:rPr sz="2800" b="1" spc="-10" dirty="0">
                <a:solidFill>
                  <a:srgbClr val="254061"/>
                </a:solidFill>
                <a:latin typeface="Calibri"/>
                <a:cs typeface="Calibri"/>
              </a:rPr>
              <a:t>rt</a:t>
            </a:r>
            <a:r>
              <a:rPr sz="2800" b="1" spc="-40" dirty="0">
                <a:solidFill>
                  <a:srgbClr val="254061"/>
                </a:solidFill>
                <a:latin typeface="Times New Roman"/>
                <a:cs typeface="Times New Roman"/>
              </a:rPr>
              <a:t> </a:t>
            </a:r>
            <a:r>
              <a:rPr sz="2800" b="1" spc="-15" dirty="0">
                <a:solidFill>
                  <a:srgbClr val="254061"/>
                </a:solidFill>
                <a:latin typeface="Calibri"/>
                <a:cs typeface="Calibri"/>
              </a:rPr>
              <a:t>B)</a:t>
            </a:r>
            <a:endParaRPr sz="3250" dirty="0">
              <a:solidFill>
                <a:srgbClr val="3F3F3F"/>
              </a:solidFill>
              <a:latin typeface="Times New Roman"/>
              <a:cs typeface="Times New Roman"/>
            </a:endParaRPr>
          </a:p>
          <a:p>
            <a:r>
              <a:rPr lang="de-AT" sz="2000" dirty="0">
                <a:solidFill>
                  <a:schemeClr val="bg1">
                    <a:lumMod val="50000"/>
                  </a:schemeClr>
                </a:solidFill>
              </a:rPr>
              <a:t>1. </a:t>
            </a:r>
            <a:r>
              <a:rPr lang="en-GB" sz="2000" dirty="0">
                <a:solidFill>
                  <a:schemeClr val="bg1">
                    <a:lumMod val="50000"/>
                  </a:schemeClr>
                </a:solidFill>
              </a:rPr>
              <a:t>Excellence</a:t>
            </a:r>
          </a:p>
          <a:p>
            <a:r>
              <a:rPr lang="en-GB" sz="2000" dirty="0">
                <a:solidFill>
                  <a:schemeClr val="bg1">
                    <a:lumMod val="50000"/>
                  </a:schemeClr>
                </a:solidFill>
              </a:rPr>
              <a:t>1.1  Objectives and ambition</a:t>
            </a:r>
          </a:p>
          <a:p>
            <a:r>
              <a:rPr lang="en-GB" sz="2000" dirty="0">
                <a:solidFill>
                  <a:schemeClr val="bg1">
                    <a:lumMod val="50000"/>
                  </a:schemeClr>
                </a:solidFill>
              </a:rPr>
              <a:t>1.2  Methodology</a:t>
            </a:r>
          </a:p>
          <a:p>
            <a:endParaRPr lang="en-GB" sz="2000" dirty="0"/>
          </a:p>
          <a:p>
            <a:r>
              <a:rPr lang="en-GB" sz="2000" u="sng" dirty="0">
                <a:solidFill>
                  <a:schemeClr val="bg1">
                    <a:lumMod val="50000"/>
                  </a:schemeClr>
                </a:solidFill>
              </a:rPr>
              <a:t>2. Impact</a:t>
            </a:r>
          </a:p>
          <a:p>
            <a:r>
              <a:rPr lang="en-GB" sz="2000" dirty="0">
                <a:solidFill>
                  <a:schemeClr val="bg1">
                    <a:lumMod val="50000"/>
                  </a:schemeClr>
                </a:solidFill>
              </a:rPr>
              <a:t>2.1  Project´s pathways to impact</a:t>
            </a:r>
          </a:p>
          <a:p>
            <a:r>
              <a:rPr lang="en-GB" sz="2000" dirty="0">
                <a:solidFill>
                  <a:schemeClr val="bg1">
                    <a:lumMod val="50000"/>
                  </a:schemeClr>
                </a:solidFill>
              </a:rPr>
              <a:t>2.2  Measures to maximise impact  Dissemination   </a:t>
            </a:r>
          </a:p>
          <a:p>
            <a:r>
              <a:rPr lang="en-GB" sz="2000" dirty="0">
                <a:solidFill>
                  <a:schemeClr val="bg1">
                    <a:lumMod val="50000"/>
                  </a:schemeClr>
                </a:solidFill>
              </a:rPr>
              <a:t>       Exploitation and Communication</a:t>
            </a:r>
          </a:p>
          <a:p>
            <a:r>
              <a:rPr lang="en-GB" sz="2000" dirty="0">
                <a:solidFill>
                  <a:schemeClr val="bg1">
                    <a:lumMod val="50000"/>
                  </a:schemeClr>
                </a:solidFill>
              </a:rPr>
              <a:t>2.3 Summary</a:t>
            </a:r>
          </a:p>
          <a:p>
            <a:endParaRPr lang="en-GB" sz="2000" dirty="0">
              <a:solidFill>
                <a:schemeClr val="bg1">
                  <a:lumMod val="50000"/>
                </a:schemeClr>
              </a:solidFill>
            </a:endParaRPr>
          </a:p>
          <a:p>
            <a:r>
              <a:rPr lang="en-GB" sz="2400" b="1" dirty="0">
                <a:solidFill>
                  <a:srgbClr val="972EA2"/>
                </a:solidFill>
              </a:rPr>
              <a:t>3. </a:t>
            </a:r>
            <a:r>
              <a:rPr lang="en-GB" sz="2400" b="1" u="sng" dirty="0">
                <a:solidFill>
                  <a:srgbClr val="972EA2"/>
                </a:solidFill>
              </a:rPr>
              <a:t>Quality and efficiency of the implementation </a:t>
            </a:r>
          </a:p>
          <a:p>
            <a:r>
              <a:rPr lang="en-GB" sz="2400" b="1" dirty="0">
                <a:solidFill>
                  <a:srgbClr val="972EA2"/>
                </a:solidFill>
              </a:rPr>
              <a:t>3.1  Work plan and Resources</a:t>
            </a:r>
          </a:p>
          <a:p>
            <a:r>
              <a:rPr lang="en-GB" sz="2400" b="1" dirty="0">
                <a:solidFill>
                  <a:srgbClr val="972EA2"/>
                </a:solidFill>
              </a:rPr>
              <a:t>3.2  Capacity of participants and consortium as a whole</a:t>
            </a:r>
          </a:p>
        </p:txBody>
      </p:sp>
      <p:sp>
        <p:nvSpPr>
          <p:cNvPr id="5" name="object 5"/>
          <p:cNvSpPr txBox="1"/>
          <p:nvPr/>
        </p:nvSpPr>
        <p:spPr>
          <a:xfrm>
            <a:off x="2395268" y="6348807"/>
            <a:ext cx="103505" cy="169277"/>
          </a:xfrm>
          <a:prstGeom prst="rect">
            <a:avLst/>
          </a:prstGeom>
        </p:spPr>
        <p:txBody>
          <a:bodyPr vert="horz" wrap="square" lIns="0" tIns="0" rIns="0" bIns="0" rtlCol="0">
            <a:spAutoFit/>
          </a:bodyPr>
          <a:lstStyle/>
          <a:p>
            <a:pPr marL="12700">
              <a:defRPr/>
            </a:pPr>
            <a:r>
              <a:rPr sz="1100" b="1" dirty="0">
                <a:solidFill>
                  <a:srgbClr val="FFFFFF"/>
                </a:solidFill>
                <a:latin typeface="Arial"/>
                <a:cs typeface="Arial"/>
              </a:rPr>
              <a:t>2</a:t>
            </a:r>
            <a:endParaRPr sz="1100">
              <a:solidFill>
                <a:srgbClr val="3F3F3F"/>
              </a:solidFill>
              <a:latin typeface="Arial"/>
              <a:cs typeface="Arial"/>
            </a:endParaRPr>
          </a:p>
        </p:txBody>
      </p:sp>
    </p:spTree>
    <p:extLst>
      <p:ext uri="{BB962C8B-B14F-4D97-AF65-F5344CB8AC3E}">
        <p14:creationId xmlns:p14="http://schemas.microsoft.com/office/powerpoint/2010/main" val="3726120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12152" y="942828"/>
            <a:ext cx="10515600" cy="567463"/>
          </a:xfrm>
          <a:prstGeom prst="rect">
            <a:avLst/>
          </a:prstGeom>
        </p:spPr>
        <p:txBody>
          <a:bodyPr vert="horz" wrap="square" lIns="0" tIns="13335" rIns="0" bIns="0" rtlCol="0" anchor="b" anchorCtr="0">
            <a:spAutoFit/>
          </a:bodyPr>
          <a:lstStyle/>
          <a:p>
            <a:r>
              <a:rPr lang="de-AT" dirty="0">
                <a:solidFill>
                  <a:srgbClr val="972EA2"/>
                </a:solidFill>
                <a:latin typeface="Calibri"/>
                <a:cs typeface="Calibri"/>
              </a:rPr>
              <a:t>B3</a:t>
            </a:r>
            <a:r>
              <a:rPr dirty="0">
                <a:solidFill>
                  <a:srgbClr val="972EA2"/>
                </a:solidFill>
                <a:latin typeface="Calibri"/>
                <a:cs typeface="Calibri"/>
              </a:rPr>
              <a:t>.</a:t>
            </a:r>
            <a:r>
              <a:rPr spc="-60" dirty="0">
                <a:solidFill>
                  <a:srgbClr val="972EA2"/>
                </a:solidFill>
                <a:latin typeface="Calibri"/>
                <a:cs typeface="Calibri"/>
              </a:rPr>
              <a:t> </a:t>
            </a:r>
            <a:r>
              <a:rPr lang="en-GB" u="sng" dirty="0">
                <a:solidFill>
                  <a:srgbClr val="972EA2"/>
                </a:solidFill>
              </a:rPr>
              <a:t>Quality and efficiency of the implementation </a:t>
            </a:r>
          </a:p>
        </p:txBody>
      </p:sp>
      <p:sp>
        <p:nvSpPr>
          <p:cNvPr id="4" name="object 4"/>
          <p:cNvSpPr txBox="1"/>
          <p:nvPr/>
        </p:nvSpPr>
        <p:spPr>
          <a:xfrm>
            <a:off x="618398" y="1652476"/>
            <a:ext cx="6161405" cy="1649811"/>
          </a:xfrm>
          <a:prstGeom prst="rect">
            <a:avLst/>
          </a:prstGeom>
        </p:spPr>
        <p:txBody>
          <a:bodyPr vert="horz" wrap="square" lIns="0" tIns="109855" rIns="0" bIns="0" rtlCol="0">
            <a:spAutoFit/>
          </a:bodyPr>
          <a:lstStyle/>
          <a:p>
            <a:r>
              <a:rPr lang="en-US" sz="2000" b="1" dirty="0">
                <a:solidFill>
                  <a:srgbClr val="972EA2"/>
                </a:solidFill>
              </a:rPr>
              <a:t>3.1  Work plan and Resources (14 pages including all tables / 19 pages for topics using lump sum funding)</a:t>
            </a:r>
          </a:p>
          <a:p>
            <a:r>
              <a:rPr lang="en-US" sz="2000" b="1" dirty="0">
                <a:solidFill>
                  <a:srgbClr val="972EA2"/>
                </a:solidFill>
              </a:rPr>
              <a:t>3.2  Capacity of participants and consortium as a whole (3 pages)</a:t>
            </a:r>
          </a:p>
        </p:txBody>
      </p:sp>
      <p:sp>
        <p:nvSpPr>
          <p:cNvPr id="5" name="Rechteck 4"/>
          <p:cNvSpPr/>
          <p:nvPr/>
        </p:nvSpPr>
        <p:spPr>
          <a:xfrm>
            <a:off x="7108793" y="1652476"/>
            <a:ext cx="4926447" cy="35530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a:p>
            <a:r>
              <a:rPr lang="en-US" sz="1600" b="1" i="1" dirty="0"/>
              <a:t>Award criteria – aspects to be taken into account </a:t>
            </a:r>
            <a:endParaRPr lang="en-US" sz="1600" dirty="0"/>
          </a:p>
          <a:p>
            <a:pPr marL="285750" indent="-285750">
              <a:lnSpc>
                <a:spcPct val="150000"/>
              </a:lnSpc>
              <a:buFont typeface="Wingdings" panose="05000000000000000000" pitchFamily="2" charset="2"/>
              <a:buChar char="ü"/>
            </a:pPr>
            <a:r>
              <a:rPr lang="en-US" sz="1600" i="1" dirty="0"/>
              <a:t>Quality and effectiveness of the work plan, assessment of risks, and appropriateness of the effort assigned to work packages, and the resources overall </a:t>
            </a:r>
            <a:endParaRPr lang="en-US" sz="1600" dirty="0"/>
          </a:p>
          <a:p>
            <a:pPr marL="285750" indent="-285750">
              <a:lnSpc>
                <a:spcPct val="150000"/>
              </a:lnSpc>
              <a:buFont typeface="Wingdings" panose="05000000000000000000" pitchFamily="2" charset="2"/>
              <a:buChar char="ü"/>
            </a:pPr>
            <a:r>
              <a:rPr lang="en-US" sz="1600" i="1" dirty="0"/>
              <a:t>Capacity and role of each participant, and extent to which the consortium as a whole brings together the necessary expertise. </a:t>
            </a:r>
            <a:endParaRPr lang="en-US" sz="1600" dirty="0"/>
          </a:p>
          <a:p>
            <a:r>
              <a:rPr lang="de-AT" sz="1600" dirty="0"/>
              <a:t>	</a:t>
            </a:r>
          </a:p>
          <a:p>
            <a:r>
              <a:rPr lang="de-AT" sz="1600" dirty="0"/>
              <a:t>	</a:t>
            </a:r>
            <a:endParaRPr lang="de-AT" dirty="0"/>
          </a:p>
        </p:txBody>
      </p:sp>
    </p:spTree>
    <p:extLst>
      <p:ext uri="{BB962C8B-B14F-4D97-AF65-F5344CB8AC3E}">
        <p14:creationId xmlns:p14="http://schemas.microsoft.com/office/powerpoint/2010/main" val="3782322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a:t>
            </a:r>
            <a:endParaRPr lang="de-AT" dirty="0"/>
          </a:p>
        </p:txBody>
      </p:sp>
      <p:sp>
        <p:nvSpPr>
          <p:cNvPr id="3" name="Inhaltsplatzhalter 2"/>
          <p:cNvSpPr>
            <a:spLocks noGrp="1"/>
          </p:cNvSpPr>
          <p:nvPr>
            <p:ph idx="1"/>
          </p:nvPr>
        </p:nvSpPr>
        <p:spPr/>
        <p:txBody>
          <a:bodyPr/>
          <a:lstStyle/>
          <a:p>
            <a:pPr marL="0" indent="0">
              <a:buNone/>
            </a:pPr>
            <a:r>
              <a:rPr lang="de-AT" b="1" dirty="0"/>
              <a:t>Content: </a:t>
            </a:r>
          </a:p>
          <a:p>
            <a:r>
              <a:rPr lang="en-US" sz="2000" dirty="0"/>
              <a:t>brief presentation of the </a:t>
            </a:r>
            <a:r>
              <a:rPr lang="en-US" sz="2000" b="1" dirty="0"/>
              <a:t>overall structure of the work plan</a:t>
            </a:r>
            <a:r>
              <a:rPr lang="en-US" sz="2000" dirty="0"/>
              <a:t>; </a:t>
            </a:r>
          </a:p>
          <a:p>
            <a:r>
              <a:rPr lang="en-US" sz="2000" b="1" dirty="0"/>
              <a:t>timing of the different work packages and their components </a:t>
            </a:r>
            <a:r>
              <a:rPr lang="en-US" sz="2000" dirty="0"/>
              <a:t>(</a:t>
            </a:r>
            <a:r>
              <a:rPr lang="en-US" sz="2000" u="sng" dirty="0"/>
              <a:t>Gantt </a:t>
            </a:r>
            <a:r>
              <a:rPr lang="en-US" sz="2000" dirty="0"/>
              <a:t>chart or similar); </a:t>
            </a:r>
          </a:p>
          <a:p>
            <a:r>
              <a:rPr lang="en-US" sz="2000" b="1" dirty="0"/>
              <a:t>graphical presentation </a:t>
            </a:r>
            <a:r>
              <a:rPr lang="en-US" sz="2000" dirty="0"/>
              <a:t>of the components showing how they inter-relate (Pert chart or similar). </a:t>
            </a:r>
          </a:p>
          <a:p>
            <a:r>
              <a:rPr lang="de-AT" sz="2000" dirty="0" err="1"/>
              <a:t>detailed</a:t>
            </a:r>
            <a:r>
              <a:rPr lang="de-AT" sz="2000" dirty="0"/>
              <a:t> </a:t>
            </a:r>
            <a:r>
              <a:rPr lang="de-AT" sz="2000" dirty="0" err="1"/>
              <a:t>work</a:t>
            </a:r>
            <a:r>
              <a:rPr lang="de-AT" sz="2000" dirty="0"/>
              <a:t> </a:t>
            </a:r>
            <a:r>
              <a:rPr lang="de-AT" sz="2000" dirty="0" err="1"/>
              <a:t>description</a:t>
            </a:r>
            <a:r>
              <a:rPr lang="de-AT" sz="2000" dirty="0"/>
              <a:t>, i.e.: </a:t>
            </a:r>
          </a:p>
          <a:p>
            <a:pPr marL="1346200" lvl="1" indent="180975">
              <a:tabLst>
                <a:tab pos="1970088" algn="l"/>
              </a:tabLst>
            </a:pPr>
            <a:r>
              <a:rPr lang="en-US" dirty="0"/>
              <a:t>a </a:t>
            </a:r>
            <a:r>
              <a:rPr lang="en-US" b="1" dirty="0"/>
              <a:t>list of work packages </a:t>
            </a:r>
            <a:r>
              <a:rPr lang="en-US" dirty="0"/>
              <a:t>(tables 3.1a); </a:t>
            </a:r>
          </a:p>
          <a:p>
            <a:pPr marL="1346200" lvl="1" indent="180975">
              <a:tabLst>
                <a:tab pos="1970088" algn="l"/>
              </a:tabLst>
            </a:pPr>
            <a:r>
              <a:rPr lang="en-US" dirty="0"/>
              <a:t>a </a:t>
            </a:r>
            <a:r>
              <a:rPr lang="en-US" dirty="0">
                <a:solidFill>
                  <a:srgbClr val="C00000"/>
                </a:solidFill>
              </a:rPr>
              <a:t>description of each work package </a:t>
            </a:r>
            <a:r>
              <a:rPr lang="en-US" dirty="0"/>
              <a:t>(table 3.1b); </a:t>
            </a:r>
          </a:p>
          <a:p>
            <a:pPr marL="1346200" lvl="1" indent="180975">
              <a:tabLst>
                <a:tab pos="1970088" algn="l"/>
              </a:tabLst>
            </a:pPr>
            <a:r>
              <a:rPr lang="en-US" dirty="0"/>
              <a:t>a </a:t>
            </a:r>
            <a:r>
              <a:rPr lang="en-US" b="1" dirty="0"/>
              <a:t>list of deliverables</a:t>
            </a:r>
            <a:r>
              <a:rPr lang="en-US" dirty="0"/>
              <a:t> (table 3.1c); </a:t>
            </a:r>
          </a:p>
          <a:p>
            <a:pPr marL="0" indent="0">
              <a:buNone/>
            </a:pPr>
            <a:endParaRPr lang="en-US" sz="2000" dirty="0"/>
          </a:p>
        </p:txBody>
      </p:sp>
    </p:spTree>
    <p:extLst>
      <p:ext uri="{BB962C8B-B14F-4D97-AF65-F5344CB8AC3E}">
        <p14:creationId xmlns:p14="http://schemas.microsoft.com/office/powerpoint/2010/main" val="98047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a:t>
            </a:r>
            <a:endParaRPr lang="de-AT" dirty="0"/>
          </a:p>
        </p:txBody>
      </p:sp>
      <p:sp>
        <p:nvSpPr>
          <p:cNvPr id="3" name="Inhaltsplatzhalter 2"/>
          <p:cNvSpPr>
            <a:spLocks noGrp="1"/>
          </p:cNvSpPr>
          <p:nvPr>
            <p:ph idx="1"/>
          </p:nvPr>
        </p:nvSpPr>
        <p:spPr/>
        <p:txBody>
          <a:bodyPr/>
          <a:lstStyle/>
          <a:p>
            <a:pPr marL="0" indent="0">
              <a:buNone/>
            </a:pPr>
            <a:r>
              <a:rPr lang="de-AT" b="1" dirty="0"/>
              <a:t>PERT </a:t>
            </a:r>
            <a:r>
              <a:rPr lang="de-AT" b="1" dirty="0" err="1"/>
              <a:t>chart</a:t>
            </a:r>
            <a:r>
              <a:rPr lang="de-AT" b="1" dirty="0"/>
              <a:t> - </a:t>
            </a:r>
            <a:r>
              <a:rPr lang="de-AT" b="1" dirty="0" err="1"/>
              <a:t>example</a:t>
            </a:r>
            <a:r>
              <a:rPr lang="de-AT" b="1" dirty="0"/>
              <a:t>: </a:t>
            </a:r>
          </a:p>
          <a:p>
            <a:pPr marL="0" indent="0">
              <a:buNone/>
            </a:pP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757" y="2138766"/>
            <a:ext cx="9519293" cy="433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495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a:t>
            </a:r>
            <a:endParaRPr lang="de-AT" dirty="0"/>
          </a:p>
        </p:txBody>
      </p:sp>
      <p:sp>
        <p:nvSpPr>
          <p:cNvPr id="3" name="Inhaltsplatzhalter 2"/>
          <p:cNvSpPr>
            <a:spLocks noGrp="1"/>
          </p:cNvSpPr>
          <p:nvPr>
            <p:ph idx="1"/>
          </p:nvPr>
        </p:nvSpPr>
        <p:spPr/>
        <p:txBody>
          <a:bodyPr/>
          <a:lstStyle/>
          <a:p>
            <a:pPr marL="0" indent="0">
              <a:buNone/>
            </a:pPr>
            <a:r>
              <a:rPr lang="de-AT" b="1" dirty="0"/>
              <a:t>GANTT </a:t>
            </a:r>
            <a:r>
              <a:rPr lang="de-AT" b="1" dirty="0" err="1"/>
              <a:t>chart</a:t>
            </a:r>
            <a:r>
              <a:rPr lang="de-AT" b="1" dirty="0"/>
              <a:t> - </a:t>
            </a:r>
            <a:r>
              <a:rPr lang="de-AT" b="1" dirty="0" err="1"/>
              <a:t>example</a:t>
            </a:r>
            <a:r>
              <a:rPr lang="de-AT" b="1" dirty="0"/>
              <a:t>: </a:t>
            </a:r>
          </a:p>
          <a:p>
            <a:pPr marL="0" indent="0">
              <a:buNone/>
            </a:pPr>
            <a:endParaRPr lang="en-US"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70" y="1644975"/>
            <a:ext cx="10122438" cy="509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80706"/>
      </p:ext>
    </p:extLst>
  </p:cSld>
  <p:clrMapOvr>
    <a:masterClrMapping/>
  </p:clrMapOvr>
</p:sld>
</file>

<file path=ppt/theme/theme1.xml><?xml version="1.0" encoding="utf-8"?>
<a:theme xmlns:a="http://schemas.openxmlformats.org/drawingml/2006/main" name="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CABAE59C19A743988FE25DB6CBDB3C" ma:contentTypeVersion="2" ma:contentTypeDescription="Create a new document." ma:contentTypeScope="" ma:versionID="6886124de9e24b1c01ca471b719ed056">
  <xsd:schema xmlns:xsd="http://www.w3.org/2001/XMLSchema" xmlns:xs="http://www.w3.org/2001/XMLSchema" xmlns:p="http://schemas.microsoft.com/office/2006/metadata/properties" xmlns:ns2="d55c3c3b-2e15-41d7-a5f0-6899adff493c" targetNamespace="http://schemas.microsoft.com/office/2006/metadata/properties" ma:root="true" ma:fieldsID="82d5359497da998f85f3d192256615d7" ns2:_="">
    <xsd:import namespace="d55c3c3b-2e15-41d7-a5f0-6899adff493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c3c3b-2e15-41d7-a5f0-6899adff49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99B251-9E01-4275-9BDA-1253336E63DC}">
  <ds:schemaRefs>
    <ds:schemaRef ds:uri="http://schemas.microsoft.com/sharepoint/v3/contenttype/forms"/>
  </ds:schemaRefs>
</ds:datastoreItem>
</file>

<file path=customXml/itemProps2.xml><?xml version="1.0" encoding="utf-8"?>
<ds:datastoreItem xmlns:ds="http://schemas.openxmlformats.org/officeDocument/2006/customXml" ds:itemID="{4A1F7CF2-8276-4A7B-AE6D-9B6FDA725D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c3c3b-2e15-41d7-a5f0-6899adff4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64D1F9-E6D8-4C2E-986C-8485A10F33D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18</TotalTime>
  <Words>1298</Words>
  <Application>Microsoft Office PowerPoint</Application>
  <PresentationFormat>Widescreen</PresentationFormat>
  <Paragraphs>115</Paragraphs>
  <Slides>25</Slides>
  <Notes>4</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EC Square Sans Pro</vt:lpstr>
      <vt:lpstr>Times New Roman</vt:lpstr>
      <vt:lpstr>Wingdings</vt:lpstr>
      <vt:lpstr>Office Theme</vt:lpstr>
      <vt:lpstr>PowerPoint Presentation</vt:lpstr>
      <vt:lpstr>Session 4: Proposal application form - Quality and efficiency of the implementation</vt:lpstr>
      <vt:lpstr>PowerPoint Presentation</vt:lpstr>
      <vt:lpstr>PowerPoint Presentation</vt:lpstr>
      <vt:lpstr>PowerPoint Presentation</vt:lpstr>
      <vt:lpstr>B3. Quality and efficiency of the implementation </vt:lpstr>
      <vt:lpstr>B3.1  Work plan and Resources</vt:lpstr>
      <vt:lpstr>B3.1  Work plan and Resources</vt:lpstr>
      <vt:lpstr>B3.1  Work plan and Resources</vt:lpstr>
      <vt:lpstr>Workpackage</vt:lpstr>
      <vt:lpstr>B3.1  Work plan and Resources (2)</vt:lpstr>
      <vt:lpstr>B3.1  Work plan and Resources (2)</vt:lpstr>
      <vt:lpstr>B3.1  Work plan and Resources (2)</vt:lpstr>
      <vt:lpstr>B3.1  Work plan and Resources (2)</vt:lpstr>
      <vt:lpstr>B3.1  Work plan and Resources (2)</vt:lpstr>
      <vt:lpstr>B3.1  Work plan and Resources (2)</vt:lpstr>
      <vt:lpstr>B3.1  Work plan and Resources (2)</vt:lpstr>
      <vt:lpstr>B3.1  Work plan and Resources (2)</vt:lpstr>
      <vt:lpstr>B3.2  Capacity of participants and consortium as a whole</vt:lpstr>
      <vt:lpstr>B3.2  Capacity of participants and consortium as a whole (2)</vt:lpstr>
      <vt:lpstr>GROUP WORK</vt:lpstr>
      <vt:lpstr>To do: PREPARE A WORKPLAN DESCRIPTION  (see template)</vt:lpstr>
      <vt:lpstr>HOMEWORK</vt:lpstr>
      <vt:lpstr>PowerPoint Presentation</vt:lpstr>
      <vt:lpstr>What evaluators of Horizon EUROPE proposals are looking for</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George Bonas</cp:lastModifiedBy>
  <cp:revision>552</cp:revision>
  <cp:lastPrinted>2021-05-17T07:24:54Z</cp:lastPrinted>
  <dcterms:created xsi:type="dcterms:W3CDTF">2020-12-04T09:35:19Z</dcterms:created>
  <dcterms:modified xsi:type="dcterms:W3CDTF">2023-02-14T20:48:15Z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0x0101009FCABAE59C19A743988FE25DB6CBDB3C</vt:lpwstr>
  </property>
</Properties>
</file>